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70" r:id="rId4"/>
    <p:sldId id="269" r:id="rId5"/>
    <p:sldId id="257" r:id="rId6"/>
    <p:sldId id="258" r:id="rId7"/>
    <p:sldId id="259" r:id="rId8"/>
    <p:sldId id="260" r:id="rId9"/>
    <p:sldId id="261" r:id="rId10"/>
    <p:sldId id="262" r:id="rId11"/>
    <p:sldId id="399" r:id="rId12"/>
    <p:sldId id="392" r:id="rId13"/>
    <p:sldId id="400" r:id="rId14"/>
    <p:sldId id="39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424663-5339-F99C-6462-8DEE5A6A5EC0}" v="224" dt="2024-12-12T23:56:11.8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25EDD-E0E7-45E5-965E-B05751E90057}" type="datetimeFigureOut">
              <a:t>12/13/2024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DE10B-472D-48F3-9964-CAA0735EA29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15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CA4AC-8CE3-4386-90B9-5E3EFC469DE3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486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CA4AC-8CE3-4386-90B9-5E3EFC469DE3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468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CA4AC-8CE3-4386-90B9-5E3EFC469DE3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04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CA4AC-8CE3-4386-90B9-5E3EFC469DE3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119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CB2AB-170E-462B-BBA7-1B191C8A8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3D43A1-6231-48D2-AD89-6BC24108C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EE5B5-DA8E-4AB4-A8F6-6B287924F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8F7A-DD4F-4E06-8B1C-86368439CC45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F0FEB-8254-43C7-833D-F9299D534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C02E8-FBB4-457E-85E1-2E9A48554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7E82-45F4-4232-8F28-092D6D1D9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60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983F1-25C2-4464-9B7F-7F5C6A826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897428-B6D1-4688-8112-50B7A7D311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F0088-DFEA-4A68-B0B0-F492908FC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8F7A-DD4F-4E06-8B1C-86368439CC45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2F9AA-C5A2-44E9-8A0E-D026A15C9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FE546-D3AF-4230-8545-E3F9CB5DF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7E82-45F4-4232-8F28-092D6D1D9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630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565000-635D-4C87-9BCD-30D6F007DE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6CBA1C-BA3E-48A1-A283-1312F0C498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E773E-F85E-4EE7-816E-C62793D41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8F7A-DD4F-4E06-8B1C-86368439CC45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FFD6E-10F8-4894-A8A7-BDC136687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2E9BD-5A8E-4321-885E-8F004DD4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7E82-45F4-4232-8F28-092D6D1D9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818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6E30A-2488-4C7F-8B2E-C787B64A4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6971C-956C-4E9C-968D-6A3ED5AA3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26729-BBA1-4822-A8FD-61EF9C044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8F7A-DD4F-4E06-8B1C-86368439CC45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8909F-6D78-425B-A8A1-997F62CD0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01B7B-2A75-4AAA-BF33-5BAA92989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7E82-45F4-4232-8F28-092D6D1D9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38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3414-B38F-461E-A1B9-6EE644B6E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01158-DF83-4E63-AF8F-AD0F00DEA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D6CB8-D450-4FB4-B265-93A6BC64C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8F7A-DD4F-4E06-8B1C-86368439CC45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85463-96A8-44EF-AC45-6F73BE211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44B88-168D-44C4-B95C-C5521D120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7E82-45F4-4232-8F28-092D6D1D9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387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E7F60-401B-4DAE-BF99-903158D24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A6A4C-95F4-45B1-8A44-5DE0460738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A70F25-AAD5-48F3-B602-03D39316F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E54BB-A1F6-4EFD-9172-8420475D1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8F7A-DD4F-4E06-8B1C-86368439CC45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086E00-378B-4AB3-A6A6-5D26AEEF0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72B91-9E64-4995-A6A3-46B9EDBA1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7E82-45F4-4232-8F28-092D6D1D9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265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44F7B-E0AB-435D-81FE-047EE98EC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A6D41-5674-44C2-9B94-2176AB855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312ED-2D56-410E-9EAF-92CD46C83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9AF348-3121-46E6-A071-EE0139EE6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AC4FFE-0C00-4380-B0F2-485B86C31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84417E-BDDE-4B6A-8DC5-05225617F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8F7A-DD4F-4E06-8B1C-86368439CC45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814BB6-30EA-4FFB-9080-AE238033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F9BFE1-D532-4DE1-9D78-0BE847F94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7E82-45F4-4232-8F28-092D6D1D9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565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87062-CA36-4E8F-B42C-855C8EE37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7996D6-A14E-4438-AA54-2FBA7A6C9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8F7A-DD4F-4E06-8B1C-86368439CC45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3B4C8F-566E-4877-BAD2-9D068B396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22E88-3279-4484-9898-79D31FB72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7E82-45F4-4232-8F28-092D6D1D9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06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90B4A1-A11F-46EF-80FD-01BB04D3A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8F7A-DD4F-4E06-8B1C-86368439CC45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944B97-19F8-4E77-A468-1B0D3A43A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A01F6-C696-4A4E-AF05-CDC1F385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7E82-45F4-4232-8F28-092D6D1D9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19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D4EC5-F8E5-4220-B2CA-C94040052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5A5E0-60BA-443D-B2A4-E83CE2E2A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E8403-2856-4F9B-A43B-8BE0EC5CD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C4B9A2-CA86-416D-8349-0BFCBB264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8F7A-DD4F-4E06-8B1C-86368439CC45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D99FE-1CDF-48C6-BF51-5A53F78CF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8ADE31-A19D-4A17-8AE0-99CF9AEE9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7E82-45F4-4232-8F28-092D6D1D9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45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C9C73-FBB4-444D-947B-9E3DB3AA3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762BDD-C9AC-45C3-A257-1AC28F6AA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7EBA5-498C-4F37-9AC8-0B3BA150A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D5DCBE-55CE-4321-B871-A4F1456BB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8F7A-DD4F-4E06-8B1C-86368439CC45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FC8E9-2E74-4D01-8BF6-3B43782D8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84CCB-74FF-41A6-8F16-44B307F2F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7E82-45F4-4232-8F28-092D6D1D9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86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032F9B-E7E4-43A1-92D1-279313320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0DEA2-C105-455D-A97D-BEE2D0434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AF635-EEED-4A2B-9BAF-B41715F334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98F7A-DD4F-4E06-8B1C-86368439CC45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2DE31-AA20-4758-A168-9255E558E2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1E804-283E-41BD-84C2-7D69830BB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A7E82-45F4-4232-8F28-092D6D1D9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63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bbcgoodfood.com/glossary/sugar-glossary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s://www.bbcgoodfood.com/glossary/butter-glossar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bcgoodfood.com/glossary/flour-glossary" TargetMode="External"/><Relationship Id="rId5" Type="http://schemas.openxmlformats.org/officeDocument/2006/relationships/hyperlink" Target="https://www.bbcgoodfood.com/glossary/egg-glossary" TargetMode="External"/><Relationship Id="rId4" Type="http://schemas.openxmlformats.org/officeDocument/2006/relationships/hyperlink" Target="https://www.bbcgoodfood.com/glossary/vanilla-glossary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goodfood.com/glossary/flour-glossary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www.bbcgoodfood.com/glossary/butter-glossary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hyperlink" Target="https://www.bbcgoodfood.com/glossary/sugar-glossary" TargetMode="External"/><Relationship Id="rId4" Type="http://schemas.openxmlformats.org/officeDocument/2006/relationships/hyperlink" Target="https://www.olivemagazine.com/glossary/what-is-rice-flour-where-to-buy-it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bbcgoodfood.com/glossary/peach-glossary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s://www.bbcgoodfood.com/glossary/raspberry-glossar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bcgoodfood.com/glossary/sugar-glossary" TargetMode="External"/><Relationship Id="rId5" Type="http://schemas.openxmlformats.org/officeDocument/2006/relationships/hyperlink" Target="https://www.bbcgoodfood.com/glossary/egg-glossary" TargetMode="External"/><Relationship Id="rId4" Type="http://schemas.openxmlformats.org/officeDocument/2006/relationships/hyperlink" Target="https://www.bbcgoodfood.com/glossary/honey-glossar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41F7BC-C957-4F27-90DC-E1C5F1E3D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1383528"/>
            <a:ext cx="5925989" cy="3167510"/>
          </a:xfrm>
        </p:spPr>
        <p:txBody>
          <a:bodyPr anchor="b">
            <a:normAutofit/>
          </a:bodyPr>
          <a:lstStyle/>
          <a:p>
            <a:pPr algn="r"/>
            <a:r>
              <a:rPr lang="en-GB" sz="5300" dirty="0"/>
              <a:t>Mount House School Baking Booklet</a:t>
            </a:r>
            <a:br>
              <a:rPr lang="en-GB" sz="5300" dirty="0"/>
            </a:br>
            <a:r>
              <a:rPr lang="en-GB" sz="5300" dirty="0"/>
              <a:t>Lent Term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55906F-AB2D-41F8-A91F-FABC9469E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962" y="3063216"/>
            <a:ext cx="2621772" cy="78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FD4EDB-348F-41EF-8471-0984549AE183}"/>
              </a:ext>
            </a:extLst>
          </p:cNvPr>
          <p:cNvSpPr/>
          <p:nvPr/>
        </p:nvSpPr>
        <p:spPr>
          <a:xfrm>
            <a:off x="466928" y="810668"/>
            <a:ext cx="11517549" cy="557075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GB" sz="1600" b="1" i="0" dirty="0">
              <a:solidFill>
                <a:srgbClr val="333333"/>
              </a:solidFill>
              <a:effectLst/>
              <a:latin typeface="corporate-s"/>
            </a:endParaRPr>
          </a:p>
          <a:p>
            <a:r>
              <a:rPr lang="en-GB" sz="2000" b="1" i="0" dirty="0">
                <a:solidFill>
                  <a:srgbClr val="333333"/>
                </a:solidFill>
                <a:effectLst/>
                <a:latin typeface="Calibri"/>
                <a:cs typeface="Calibri"/>
              </a:rPr>
              <a:t>Method</a:t>
            </a:r>
          </a:p>
          <a:p>
            <a:r>
              <a:rPr lang="en-GB" sz="2000" b="1" i="0" dirty="0">
                <a:solidFill>
                  <a:srgbClr val="333333"/>
                </a:solidFill>
                <a:effectLst/>
                <a:latin typeface="Calibri"/>
                <a:cs typeface="Calibri"/>
              </a:rPr>
              <a:t>STEP 1</a:t>
            </a:r>
          </a:p>
          <a:p>
            <a:r>
              <a:rPr lang="en-GB" sz="2000" b="0" i="0" dirty="0">
                <a:solidFill>
                  <a:srgbClr val="333333"/>
                </a:solidFill>
                <a:effectLst/>
                <a:latin typeface="Calibri"/>
                <a:cs typeface="Calibri"/>
              </a:rPr>
              <a:t>Heat oven to 200C/180C fan/gas 6.</a:t>
            </a:r>
            <a:endParaRPr lang="en-GB" sz="2000" b="1" i="0" dirty="0">
              <a:solidFill>
                <a:srgbClr val="333333"/>
              </a:solidFill>
              <a:effectLst/>
              <a:latin typeface="Calibri"/>
              <a:cs typeface="Calibri"/>
            </a:endParaRPr>
          </a:p>
          <a:p>
            <a:r>
              <a:rPr lang="en-GB" sz="2000" b="0" i="0" dirty="0">
                <a:solidFill>
                  <a:srgbClr val="333333"/>
                </a:solidFill>
                <a:effectLst/>
                <a:latin typeface="Calibri"/>
                <a:cs typeface="Calibri"/>
              </a:rPr>
              <a:t>Set 6 plump raspberries aside and tip the rest into a bowl. Add the peaches and toss together. In a small bowl mix the cornflour and honey to make a paste, pour over the fruit and combine.</a:t>
            </a:r>
          </a:p>
          <a:p>
            <a:endParaRPr lang="en-GB" sz="2000" b="0" i="0" dirty="0">
              <a:solidFill>
                <a:srgbClr val="333333"/>
              </a:solidFill>
              <a:effectLst/>
              <a:latin typeface="Calibri"/>
              <a:cs typeface="Calibri"/>
            </a:endParaRPr>
          </a:p>
          <a:p>
            <a:r>
              <a:rPr lang="en-GB" sz="2000" b="1" i="0" dirty="0">
                <a:solidFill>
                  <a:srgbClr val="333333"/>
                </a:solidFill>
                <a:effectLst/>
                <a:latin typeface="Calibri"/>
                <a:cs typeface="Calibri"/>
              </a:rPr>
              <a:t>STEP 2</a:t>
            </a:r>
          </a:p>
          <a:p>
            <a:r>
              <a:rPr lang="en-GB" sz="2000" b="0" i="0" dirty="0">
                <a:solidFill>
                  <a:srgbClr val="333333"/>
                </a:solidFill>
                <a:effectLst/>
                <a:latin typeface="Calibri"/>
                <a:cs typeface="Calibri"/>
              </a:rPr>
              <a:t>Unroll the pastry sheets and cut out 6 rectangles from each one. Turn a piece of pastry so the long side is nearest to you, and fold it in half like a book, to create a fold down the middle.</a:t>
            </a:r>
            <a:r>
              <a:rPr lang="en-GB" sz="2000" dirty="0">
                <a:solidFill>
                  <a:srgbClr val="333333"/>
                </a:solidFill>
                <a:latin typeface="Calibri"/>
                <a:cs typeface="Calibri"/>
              </a:rPr>
              <a:t> </a:t>
            </a:r>
            <a:endParaRPr lang="en-GB" sz="2000" b="0" i="0" dirty="0">
              <a:solidFill>
                <a:srgbClr val="333333"/>
              </a:solidFill>
              <a:effectLst/>
              <a:latin typeface="Calibri"/>
              <a:cs typeface="Calibri"/>
            </a:endParaRPr>
          </a:p>
          <a:p>
            <a:r>
              <a:rPr lang="en-GB" sz="2000" b="0" i="0" dirty="0">
                <a:solidFill>
                  <a:srgbClr val="333333"/>
                </a:solidFill>
                <a:effectLst/>
                <a:latin typeface="Calibri"/>
                <a:cs typeface="Calibri"/>
              </a:rPr>
              <a:t>Open the pastry out and spoon the fruit filling onto one side, leaving a border of about 1cm around the edge. Brush the beaten egg around the edges and fold the pastry again to encase the filling. Use a fork to seal the edges all the way around, then brush all over with more egg.</a:t>
            </a:r>
            <a:r>
              <a:rPr lang="en-GB" sz="2000" dirty="0">
                <a:solidFill>
                  <a:srgbClr val="333333"/>
                </a:solidFill>
                <a:latin typeface="Calibri"/>
                <a:cs typeface="Calibri"/>
              </a:rPr>
              <a:t> </a:t>
            </a:r>
          </a:p>
          <a:p>
            <a:r>
              <a:rPr lang="en-GB" sz="2000" b="0" i="0" dirty="0">
                <a:solidFill>
                  <a:srgbClr val="333333"/>
                </a:solidFill>
                <a:effectLst/>
                <a:latin typeface="Calibri"/>
                <a:cs typeface="Calibri"/>
              </a:rPr>
              <a:t>Poke a few air holes in the top with the fork. Repeat with the remaining pastry and filling.</a:t>
            </a:r>
            <a:r>
              <a:rPr lang="en-GB" sz="2000" dirty="0">
                <a:solidFill>
                  <a:srgbClr val="333333"/>
                </a:solidFill>
                <a:latin typeface="Calibri"/>
                <a:cs typeface="Calibri"/>
              </a:rPr>
              <a:t> </a:t>
            </a:r>
            <a:endParaRPr lang="en-GB" sz="2000" b="0" i="0" dirty="0">
              <a:solidFill>
                <a:srgbClr val="333333"/>
              </a:solidFill>
              <a:effectLst/>
              <a:latin typeface="Calibri"/>
              <a:cs typeface="Calibri"/>
            </a:endParaRPr>
          </a:p>
          <a:p>
            <a:endParaRPr lang="en-GB" sz="2000" b="1" i="0" dirty="0">
              <a:solidFill>
                <a:srgbClr val="333333"/>
              </a:solidFill>
              <a:effectLst/>
              <a:latin typeface="Calibri"/>
              <a:cs typeface="Calibri"/>
            </a:endParaRPr>
          </a:p>
          <a:p>
            <a:r>
              <a:rPr lang="en-GB" sz="2000" b="1" i="0" dirty="0">
                <a:solidFill>
                  <a:srgbClr val="333333"/>
                </a:solidFill>
                <a:effectLst/>
                <a:latin typeface="Calibri"/>
                <a:cs typeface="Calibri"/>
              </a:rPr>
              <a:t>STEP 3</a:t>
            </a:r>
          </a:p>
          <a:p>
            <a:r>
              <a:rPr lang="en-GB" sz="2000" b="0" i="0" dirty="0">
                <a:solidFill>
                  <a:srgbClr val="333333"/>
                </a:solidFill>
                <a:effectLst/>
                <a:latin typeface="Calibri"/>
                <a:cs typeface="Calibri"/>
              </a:rPr>
              <a:t>Bake the pop pies for 20 mins, or until the pastry is golden and the filling is bubbling through the holes. Remove from the oven and allow to cool.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85658E-FB3F-4C4F-84BA-BBC52E197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549" y="0"/>
            <a:ext cx="4060288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05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BBEAF-F5DB-4B3B-B654-44612FEDB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b="1" dirty="0"/>
              <a:t>Week 5</a:t>
            </a:r>
            <a:br>
              <a:rPr lang="en-US" sz="2500" b="1" dirty="0"/>
            </a:br>
            <a:r>
              <a:rPr lang="en-US" sz="2500" b="1" dirty="0">
                <a:ea typeface="Calibri Light"/>
                <a:cs typeface="Calibri Light"/>
              </a:rPr>
              <a:t>Apple Puff Tart </a:t>
            </a:r>
            <a:br>
              <a:rPr lang="en-US" sz="2500" b="1" dirty="0"/>
            </a:br>
            <a:endParaRPr lang="en-US" sz="2500" b="1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FA82C5-A75F-CC26-08CF-77771AF3D4BD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i="0" u="sng" dirty="0">
                <a:effectLst/>
              </a:rPr>
              <a:t>INGREDIENTS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u="sng"/>
          </a:p>
          <a:p>
            <a:pPr marL="285750" indent="-2286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6 apples</a:t>
            </a:r>
            <a:endParaRPr lang="en-US" sz="2000" dirty="0">
              <a:ea typeface="Calibri"/>
              <a:cs typeface="Calibri"/>
            </a:endParaRPr>
          </a:p>
          <a:p>
            <a:pPr marL="285750" indent="-2286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½ lemon</a:t>
            </a:r>
            <a:endParaRPr lang="en-US" sz="2000" dirty="0">
              <a:ea typeface="Calibri"/>
              <a:cs typeface="Calibri"/>
            </a:endParaRPr>
          </a:p>
          <a:p>
            <a:pPr marL="285750" indent="-2286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2½ tbsp light brown sugar</a:t>
            </a:r>
            <a:endParaRPr lang="en-US" sz="2000" dirty="0">
              <a:ea typeface="Calibri"/>
              <a:cs typeface="Calibri"/>
            </a:endParaRPr>
          </a:p>
          <a:p>
            <a:pPr marL="285750" indent="-2286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1 tsp ground cinnamon (school to provide)</a:t>
            </a:r>
            <a:endParaRPr lang="en-US" sz="2000" dirty="0">
              <a:ea typeface="Calibri"/>
              <a:cs typeface="Calibri"/>
            </a:endParaRPr>
          </a:p>
          <a:p>
            <a:pPr marL="285750" indent="-2286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½ tsp ground nutmeg (school to provide)</a:t>
            </a:r>
            <a:endParaRPr lang="en-US" sz="2000" dirty="0">
              <a:ea typeface="Calibri"/>
              <a:cs typeface="Calibri"/>
            </a:endParaRPr>
          </a:p>
          <a:p>
            <a:pPr marL="285750" indent="-2286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1½ tbsp butter</a:t>
            </a:r>
            <a:endParaRPr lang="en-US" sz="2000" dirty="0">
              <a:ea typeface="Calibri"/>
              <a:cs typeface="Calibri"/>
            </a:endParaRPr>
          </a:p>
          <a:p>
            <a:pPr marL="285750" indent="-2286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½ tsp salt (school to provide)</a:t>
            </a:r>
            <a:endParaRPr lang="en-US" sz="2000" dirty="0">
              <a:ea typeface="Calibri"/>
              <a:cs typeface="Calibri"/>
            </a:endParaRPr>
          </a:p>
          <a:p>
            <a:pPr marL="285750" indent="-2286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375g pack ready-rolled puff pastry</a:t>
            </a:r>
            <a:endParaRPr lang="en-US" sz="2000" dirty="0">
              <a:ea typeface="Calibri"/>
              <a:cs typeface="Calibri"/>
            </a:endParaRPr>
          </a:p>
          <a:p>
            <a:pPr marL="285750" indent="-2286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2 tsp caster sugar</a:t>
            </a:r>
            <a:endParaRPr lang="en-US" sz="2000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i="0" u="sng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i="0" u="sng"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41A3FF-7CC7-4854-8733-7F3AB6449A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92" r="22880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2547F-FAE8-443A-9983-F9E2EA1D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9882F01-8066-4CE4-836A-D8049F4A29BD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87074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EF059-3E8D-40BB-9D2A-890EA114F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4638"/>
            <a:ext cx="2743200" cy="365125"/>
          </a:xfrm>
        </p:spPr>
        <p:txBody>
          <a:bodyPr/>
          <a:lstStyle/>
          <a:p>
            <a:fld id="{C9882F01-8066-4CE4-836A-D8049F4A29BD}" type="slidenum">
              <a:rPr lang="en-GB" smtClean="0"/>
              <a:t>12</a:t>
            </a:fld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F6092F-65E8-47F1-A834-811831AFFE0F}"/>
              </a:ext>
            </a:extLst>
          </p:cNvPr>
          <p:cNvSpPr txBox="1"/>
          <p:nvPr/>
        </p:nvSpPr>
        <p:spPr>
          <a:xfrm>
            <a:off x="215656" y="556141"/>
            <a:ext cx="10915690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Instructions/Method</a:t>
            </a:r>
          </a:p>
          <a:p>
            <a:r>
              <a:rPr lang="en-GB" sz="1200" dirty="0">
                <a:cs typeface="Arial"/>
              </a:rPr>
              <a:t>​STEP 1</a:t>
            </a:r>
          </a:p>
          <a:p>
            <a:r>
              <a:rPr lang="en-GB" sz="1400" dirty="0"/>
              <a:t>Preheat the oven to gas 7, 220°C, fan 200°C. Line a roasting tin with baking paper.</a:t>
            </a:r>
          </a:p>
          <a:p>
            <a:pPr fontAlgn="base"/>
            <a:endParaRPr lang="en-GB" sz="1400" dirty="0"/>
          </a:p>
          <a:p>
            <a:pPr fontAlgn="base"/>
            <a:r>
              <a:rPr lang="en-GB" sz="1400" dirty="0"/>
              <a:t>STEP2</a:t>
            </a:r>
          </a:p>
          <a:p>
            <a:pPr fontAlgn="base"/>
            <a:r>
              <a:rPr lang="en-GB" sz="1400" dirty="0"/>
              <a:t>Peel the apples and place in a bowl of water with the lemon squeezed into it, to stop the apples from browning. Core and chop the apples into chunks and return to the lemon water.</a:t>
            </a:r>
          </a:p>
          <a:p>
            <a:pPr fontAlgn="base"/>
            <a:endParaRPr lang="en-GB" sz="1400" dirty="0"/>
          </a:p>
          <a:p>
            <a:pPr fontAlgn="base"/>
            <a:r>
              <a:rPr lang="en-GB" sz="1400" dirty="0"/>
              <a:t>STEP 3</a:t>
            </a:r>
          </a:p>
          <a:p>
            <a:pPr fontAlgn="base"/>
            <a:r>
              <a:rPr lang="en-GB" sz="1400" dirty="0"/>
              <a:t>Drain the apples and return to the bowl with the brown sugar and spices; toss together well.</a:t>
            </a:r>
          </a:p>
          <a:p>
            <a:pPr fontAlgn="base"/>
            <a:endParaRPr lang="en-GB" sz="1400" dirty="0"/>
          </a:p>
          <a:p>
            <a:pPr fontAlgn="base"/>
            <a:r>
              <a:rPr lang="en-GB" sz="1400" dirty="0"/>
              <a:t>STEP 4</a:t>
            </a:r>
          </a:p>
          <a:p>
            <a:pPr fontAlgn="base"/>
            <a:r>
              <a:rPr lang="en-GB" sz="1400" dirty="0"/>
              <a:t>Heat 1 tbsp of the butter in a frying pan and sprinkle in the salt.</a:t>
            </a:r>
          </a:p>
          <a:p>
            <a:pPr fontAlgn="base"/>
            <a:endParaRPr lang="en-GB" sz="1400" dirty="0"/>
          </a:p>
          <a:p>
            <a:pPr fontAlgn="base"/>
            <a:r>
              <a:rPr lang="en-GB" sz="1400" dirty="0"/>
              <a:t>STEP 5</a:t>
            </a:r>
          </a:p>
          <a:p>
            <a:pPr fontAlgn="base"/>
            <a:r>
              <a:rPr lang="en-GB" sz="1400" dirty="0"/>
              <a:t>Pour in the apples and cook over a gentle heat for 6-8 mins, stirring occasionally.</a:t>
            </a:r>
          </a:p>
          <a:p>
            <a:pPr fontAlgn="base"/>
            <a:endParaRPr lang="en-GB" sz="1400" dirty="0"/>
          </a:p>
          <a:p>
            <a:pPr fontAlgn="base"/>
            <a:r>
              <a:rPr lang="en-GB" sz="1400" dirty="0"/>
              <a:t>STEP 6</a:t>
            </a:r>
          </a:p>
          <a:p>
            <a:pPr fontAlgn="base"/>
            <a:r>
              <a:rPr lang="en-GB" sz="1400" dirty="0"/>
              <a:t>Roll out the pastry and fold all the edges in, roughly 2cm. Using a fork, press all around the edges to make a nice pattern. Spread with the remaining butter and sprinkle with the caster sugar. Place the pastry in the prepared tin.</a:t>
            </a:r>
          </a:p>
          <a:p>
            <a:pPr fontAlgn="base"/>
            <a:endParaRPr lang="en-GB" sz="1400" dirty="0"/>
          </a:p>
          <a:p>
            <a:pPr fontAlgn="base"/>
            <a:r>
              <a:rPr lang="en-GB" sz="1400" dirty="0"/>
              <a:t>STEP 7</a:t>
            </a:r>
          </a:p>
          <a:p>
            <a:pPr fontAlgn="base"/>
            <a:r>
              <a:rPr lang="en-GB" sz="1400" dirty="0"/>
              <a:t>Spoon the apples over the centre of the pastry, leaving the folded edges clear. Reserve the liquid in the frying pan.</a:t>
            </a:r>
          </a:p>
          <a:p>
            <a:pPr fontAlgn="base"/>
            <a:endParaRPr lang="en-GB" sz="1400" dirty="0"/>
          </a:p>
          <a:p>
            <a:pPr fontAlgn="base"/>
            <a:r>
              <a:rPr lang="en-GB" sz="1400" dirty="0"/>
              <a:t>STEP 8</a:t>
            </a:r>
          </a:p>
          <a:p>
            <a:pPr fontAlgn="base"/>
            <a:r>
              <a:rPr lang="en-GB" sz="1400" dirty="0"/>
              <a:t>Bake the tart for 22-25 minutes until the edges are risen and golden. Remove the cooked tart from the oven and leave to cool for 5 mins before drizzling with the leftover juices in the pan.</a:t>
            </a:r>
          </a:p>
          <a:p>
            <a:pPr algn="l"/>
            <a:endParaRPr lang="en-GB" sz="4400" b="1" dirty="0"/>
          </a:p>
          <a:p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41874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BBEAF-F5DB-4B3B-B654-44612FEDB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1300" b="1" dirty="0"/>
            </a:br>
            <a:br>
              <a:rPr lang="en-US" sz="1300" b="1" dirty="0"/>
            </a:br>
            <a:br>
              <a:rPr lang="en-US" sz="1300" b="1" dirty="0"/>
            </a:br>
            <a:r>
              <a:rPr lang="en-US" sz="2700" b="1" dirty="0"/>
              <a:t>Raspberry lemonade scones recipe</a:t>
            </a:r>
            <a:br>
              <a:rPr lang="en-US" sz="1300" b="1" dirty="0"/>
            </a:br>
            <a:endParaRPr lang="en-US" sz="1300" b="1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FA82C5-A75F-CC26-08CF-77771AF3D4BD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 u="sng">
                <a:effectLst/>
              </a:rPr>
              <a:t>INGREDIENTS</a:t>
            </a:r>
          </a:p>
          <a:p>
            <a:pPr marL="285750" indent="-2286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/>
              <a:t>300g self-raising flour, plus extra for dusting</a:t>
            </a:r>
          </a:p>
          <a:p>
            <a:pPr marL="285750" indent="-2286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/>
              <a:t>50g caster sugar</a:t>
            </a:r>
          </a:p>
          <a:p>
            <a:pPr marL="285750" indent="-2286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/>
              <a:t>125ml pink lemonade, plus 2 tsp</a:t>
            </a:r>
          </a:p>
          <a:p>
            <a:pPr marL="285750" indent="-2286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/>
              <a:t>150ml whipping cream, plus extra to serve (optional)</a:t>
            </a:r>
          </a:p>
          <a:p>
            <a:pPr marL="285750" indent="-2286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/>
              <a:t>100g frozen raspberries</a:t>
            </a:r>
          </a:p>
          <a:p>
            <a:pPr marL="285750" indent="-2286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/>
              <a:t>raspberry jam, to serve (optional)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i="0" u="sng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i="0" u="sng"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BD385E-5037-40C3-8AB3-4E2E9C0253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21" r="8651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2547F-FAE8-443A-9983-F9E2EA1D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9882F01-8066-4CE4-836A-D8049F4A29BD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E7C26D2-7FD5-A301-389C-99F0766087C9}"/>
              </a:ext>
            </a:extLst>
          </p:cNvPr>
          <p:cNvSpPr txBox="1">
            <a:spLocks/>
          </p:cNvSpPr>
          <p:nvPr/>
        </p:nvSpPr>
        <p:spPr>
          <a:xfrm>
            <a:off x="538169" y="795929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/>
              <a:t>Week 6</a:t>
            </a:r>
          </a:p>
        </p:txBody>
      </p:sp>
    </p:spTree>
    <p:extLst>
      <p:ext uri="{BB962C8B-B14F-4D97-AF65-F5344CB8AC3E}">
        <p14:creationId xmlns:p14="http://schemas.microsoft.com/office/powerpoint/2010/main" val="597333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EF059-3E8D-40BB-9D2A-890EA114F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4638"/>
            <a:ext cx="2743200" cy="365125"/>
          </a:xfrm>
        </p:spPr>
        <p:txBody>
          <a:bodyPr/>
          <a:lstStyle/>
          <a:p>
            <a:fld id="{C9882F01-8066-4CE4-836A-D8049F4A29BD}" type="slidenum">
              <a:rPr lang="en-GB" smtClean="0"/>
              <a:t>14</a:t>
            </a:fld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F6092F-65E8-47F1-A834-811831AFFE0F}"/>
              </a:ext>
            </a:extLst>
          </p:cNvPr>
          <p:cNvSpPr txBox="1"/>
          <p:nvPr/>
        </p:nvSpPr>
        <p:spPr>
          <a:xfrm>
            <a:off x="987552" y="437388"/>
            <a:ext cx="1091569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Instructions/Method</a:t>
            </a:r>
          </a:p>
          <a:p>
            <a:endParaRPr lang="en-GB" sz="1600" dirty="0">
              <a:cs typeface="Arial"/>
            </a:endParaRPr>
          </a:p>
          <a:p>
            <a:pPr algn="l"/>
            <a:endParaRPr lang="en-GB" b="1" dirty="0"/>
          </a:p>
          <a:p>
            <a:pPr fontAlgn="base"/>
            <a:r>
              <a:rPr lang="en-GB" dirty="0"/>
              <a:t>STEP 1</a:t>
            </a:r>
          </a:p>
          <a:p>
            <a:pPr fontAlgn="base"/>
            <a:r>
              <a:rPr lang="en-GB" dirty="0"/>
              <a:t>Put the flour, sugar and ¼ tsp salt in a large mixing bowl. Mix the lemonade with 125ml cream in a jug, then pour over the dry ingredients and use a cutlery knife to mix to a soft, crumbly dough. Preheat the oven to gas 7, 220°C, fan 200°C and lightly dust a baking sheet with flour.</a:t>
            </a:r>
          </a:p>
          <a:p>
            <a:pPr fontAlgn="base"/>
            <a:endParaRPr lang="en-GB" dirty="0"/>
          </a:p>
          <a:p>
            <a:pPr fontAlgn="base"/>
            <a:r>
              <a:rPr lang="en-GB" dirty="0"/>
              <a:t>STEP 2</a:t>
            </a:r>
          </a:p>
          <a:p>
            <a:pPr fontAlgn="base"/>
            <a:r>
              <a:rPr lang="en-GB" dirty="0"/>
              <a:t>Tip the dough onto a lightly floured surface, scatter over the frozen raspberries and knead lightly until combined and the raspberries are evenly rippled through.</a:t>
            </a:r>
          </a:p>
          <a:p>
            <a:pPr fontAlgn="base"/>
            <a:endParaRPr lang="en-GB" dirty="0"/>
          </a:p>
          <a:p>
            <a:pPr fontAlgn="base"/>
            <a:r>
              <a:rPr lang="en-GB" dirty="0"/>
              <a:t>STEP 3</a:t>
            </a:r>
          </a:p>
          <a:p>
            <a:pPr fontAlgn="base"/>
            <a:r>
              <a:rPr lang="en-GB" dirty="0"/>
              <a:t>Use your hands or a rolling pin to pat or roll the dough to a thickness of 3cm, then use a 5cm round cutter, dipped in flour, to cut out scones. Reroll the trimmings to make 8 scones. Mix 1 tbsp cream with 2 tsp lemonade to loosen, then use to brush the tops of the scones. Bake for 12-14 mins until risen and lightly browned.</a:t>
            </a:r>
          </a:p>
          <a:p>
            <a:pPr fontAlgn="base"/>
            <a:endParaRPr lang="en-GB" dirty="0"/>
          </a:p>
          <a:p>
            <a:pPr fontAlgn="base"/>
            <a:r>
              <a:rPr lang="en-GB" dirty="0"/>
              <a:t>STEP 4</a:t>
            </a:r>
          </a:p>
          <a:p>
            <a:pPr fontAlgn="base"/>
            <a:r>
              <a:rPr lang="en-GB" dirty="0"/>
              <a:t>To serve, split the warm scones and top with whipped cream and raspberry jam, if you like. 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3241881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A3F332-628A-44E1-A3CD-25051153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GB" sz="7200" b="1"/>
              <a:t>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792C4-3B25-47FB-B706-76B70E3AD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000" dirty="0">
                <a:ea typeface="Calibri"/>
                <a:cs typeface="Calibri"/>
              </a:rPr>
              <a:t>Week 1: Sausage Rolls (w/c 06.01.2025)</a:t>
            </a:r>
          </a:p>
          <a:p>
            <a:pPr marL="0" indent="0">
              <a:buNone/>
            </a:pPr>
            <a:r>
              <a:rPr lang="en-GB" sz="2000" dirty="0"/>
              <a:t>Week 2: Red Velvet Brownies (w/c 13.01.2025)</a:t>
            </a:r>
            <a:endParaRPr lang="en-US" sz="200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GB" sz="2000" dirty="0"/>
              <a:t>Week 3: Shortbread Biscuits (w/c 20.01.2025)</a:t>
            </a:r>
            <a:endParaRPr lang="en-GB" sz="20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2000" dirty="0"/>
              <a:t>Week 4: Peach Melba Pop Pies (w/c 27.01.2025)</a:t>
            </a:r>
            <a:endParaRPr lang="en-GB" sz="20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2000" dirty="0"/>
              <a:t>Week 5: </a:t>
            </a:r>
            <a:r>
              <a:rPr lang="en-US" sz="2000" dirty="0">
                <a:latin typeface="Calibri"/>
                <a:ea typeface="Calibri Light"/>
                <a:cs typeface="Calibri Light"/>
              </a:rPr>
              <a:t>Apple Puff Tart (w/c 03.02.2025)</a:t>
            </a:r>
            <a:endParaRPr lang="en-GB" sz="2000" dirty="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2000" dirty="0">
                <a:ea typeface="Calibri"/>
                <a:cs typeface="Calibri"/>
              </a:rPr>
              <a:t>Week 6: </a:t>
            </a:r>
            <a:r>
              <a:rPr lang="en-US" sz="2000" dirty="0">
                <a:latin typeface="Calibri"/>
                <a:ea typeface="Calibri Light"/>
                <a:cs typeface="Calibri Light"/>
              </a:rPr>
              <a:t>Raspberry lemonade scones recipe (w/c 10.02.2025)</a:t>
            </a:r>
          </a:p>
          <a:p>
            <a:pPr marL="0" indent="0">
              <a:buNone/>
            </a:pPr>
            <a:endParaRPr lang="en-GB" sz="240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00726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437435-81AB-4312-9984-12671F87AA79}"/>
              </a:ext>
            </a:extLst>
          </p:cNvPr>
          <p:cNvSpPr/>
          <p:nvPr/>
        </p:nvSpPr>
        <p:spPr>
          <a:xfrm>
            <a:off x="643881" y="2330505"/>
            <a:ext cx="5756531" cy="3926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b="1" dirty="0"/>
              <a:t>Ingredients</a:t>
            </a:r>
            <a:endParaRPr lang="en-US" sz="1700" b="1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/>
              <a:t>400g sausage meat</a:t>
            </a:r>
            <a:endParaRPr lang="en-US" sz="1700" b="1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/>
              <a:t>Chutney of choice (optional)</a:t>
            </a:r>
            <a:endParaRPr lang="en-US" sz="1700" b="1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/>
              <a:t>375g pack ready-rolled puff pastry</a:t>
            </a:r>
            <a:endParaRPr lang="en-US" sz="1700" b="1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/>
              <a:t>1 beaten egg</a:t>
            </a:r>
            <a:endParaRPr lang="en-US" sz="1700" b="1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/>
              <a:t>Vegetarian rolls can be made by replacing the sausage meat</a:t>
            </a:r>
            <a:endParaRPr lang="en-US" sz="1700" b="1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/>
              <a:t>with vegetarian style sausage meat</a:t>
            </a:r>
            <a:endParaRPr lang="en-US" sz="1700" b="1" dirty="0">
              <a:ea typeface="Calibri"/>
              <a:cs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1FA8AF-0635-444A-8F82-079D86427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423" y="1181655"/>
            <a:ext cx="4397433" cy="131922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le of sausage rolls&#10;&#10;Description automatically generated">
            <a:extLst>
              <a:ext uri="{FF2B5EF4-FFF2-40B4-BE49-F238E27FC236}">
                <a16:creationId xmlns:a16="http://schemas.microsoft.com/office/drawing/2014/main" id="{EFC42CB3-9D8A-8BB3-8090-4082CFC83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421" y="3707894"/>
            <a:ext cx="3369573" cy="25187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AD82D8-0EAE-40E2-891B-92A5048E3E88}"/>
              </a:ext>
            </a:extLst>
          </p:cNvPr>
          <p:cNvSpPr/>
          <p:nvPr/>
        </p:nvSpPr>
        <p:spPr>
          <a:xfrm>
            <a:off x="590719" y="2330505"/>
            <a:ext cx="5278066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 b="1">
              <a:ea typeface="Calibri"/>
              <a:cs typeface="Calibri" panose="020F050202020403020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4585B6-0325-4330-7C18-A8C44AB9AF83}"/>
              </a:ext>
            </a:extLst>
          </p:cNvPr>
          <p:cNvSpPr txBox="1">
            <a:spLocks/>
          </p:cNvSpPr>
          <p:nvPr/>
        </p:nvSpPr>
        <p:spPr>
          <a:xfrm>
            <a:off x="589560" y="856180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/>
              <a:t>Week 1 </a:t>
            </a:r>
            <a:br>
              <a:rPr lang="en-US" sz="2500" b="1" dirty="0"/>
            </a:br>
            <a:r>
              <a:rPr lang="en-US" sz="2500" b="1" dirty="0">
                <a:ea typeface="Calibri Light"/>
                <a:cs typeface="Calibri Light"/>
              </a:rPr>
              <a:t>Sausage Rolls </a:t>
            </a:r>
            <a:br>
              <a:rPr lang="en-US" sz="2500" b="1" dirty="0"/>
            </a:br>
            <a:endParaRPr lang="en-US" sz="2500" b="1"/>
          </a:p>
        </p:txBody>
      </p:sp>
    </p:spTree>
    <p:extLst>
      <p:ext uri="{BB962C8B-B14F-4D97-AF65-F5344CB8AC3E}">
        <p14:creationId xmlns:p14="http://schemas.microsoft.com/office/powerpoint/2010/main" val="10830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5E52E6-A23E-4047-A33C-B4055A13499E}"/>
              </a:ext>
            </a:extLst>
          </p:cNvPr>
          <p:cNvSpPr/>
          <p:nvPr/>
        </p:nvSpPr>
        <p:spPr>
          <a:xfrm>
            <a:off x="699290" y="609360"/>
            <a:ext cx="3000890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4000" b="1">
                <a:latin typeface="Calibri"/>
                <a:ea typeface="Calibri"/>
                <a:cs typeface="Calibri"/>
              </a:rPr>
              <a:t>Instructions</a:t>
            </a:r>
            <a:endParaRPr lang="en-GB" sz="4000" b="1" i="0">
              <a:effectLst/>
              <a:latin typeface="Calibri"/>
              <a:ea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085914-4007-4597-B390-695A08EE2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856" y="0"/>
            <a:ext cx="4060288" cy="1213209"/>
          </a:xfrm>
          <a:prstGeom prst="rect">
            <a:avLst/>
          </a:prstGeom>
        </p:spPr>
      </p:pic>
      <p:pic>
        <p:nvPicPr>
          <p:cNvPr id="4" name="Picture 3" descr="A white background with green text&#10;&#10;Description automatically generated">
            <a:extLst>
              <a:ext uri="{FF2B5EF4-FFF2-40B4-BE49-F238E27FC236}">
                <a16:creationId xmlns:a16="http://schemas.microsoft.com/office/drawing/2014/main" id="{950F6701-CBEB-8837-30D9-B0CD14559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79" y="1713692"/>
            <a:ext cx="5863984" cy="1820353"/>
          </a:xfrm>
          <a:prstGeom prst="rect">
            <a:avLst/>
          </a:prstGeom>
        </p:spPr>
      </p:pic>
      <p:pic>
        <p:nvPicPr>
          <p:cNvPr id="5" name="Picture 4" descr="A white background with green text&#10;&#10;Description automatically generated">
            <a:extLst>
              <a:ext uri="{FF2B5EF4-FFF2-40B4-BE49-F238E27FC236}">
                <a16:creationId xmlns:a16="http://schemas.microsoft.com/office/drawing/2014/main" id="{F3BDE894-21DC-A1E1-0A33-9D871DA16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960" y="3488307"/>
            <a:ext cx="9087928" cy="241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2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D8AF59-9E48-4C52-A142-449B26EBB259}"/>
              </a:ext>
            </a:extLst>
          </p:cNvPr>
          <p:cNvSpPr/>
          <p:nvPr/>
        </p:nvSpPr>
        <p:spPr>
          <a:xfrm>
            <a:off x="590719" y="2330505"/>
            <a:ext cx="5278066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300" b="1" dirty="0">
                <a:ea typeface="Calibri"/>
                <a:cs typeface="Calibri"/>
              </a:rPr>
              <a:t>INGREDIENTS</a:t>
            </a:r>
            <a:endParaRPr lang="en-US" sz="1300" b="1" dirty="0">
              <a:effectLst/>
              <a:ea typeface="Calibri"/>
              <a:cs typeface="Calibri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</a:rPr>
              <a:t>170g </a:t>
            </a:r>
            <a:r>
              <a:rPr lang="en-US" sz="1300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salted butter,</a:t>
            </a:r>
            <a:r>
              <a:rPr lang="en-US" sz="1300" dirty="0">
                <a:effectLst/>
              </a:rPr>
              <a:t> melted, plus extra for the tin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</a:rPr>
              <a:t>225g </a:t>
            </a:r>
            <a:r>
              <a:rPr lang="en-US" sz="1300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caster sugar</a:t>
            </a:r>
            <a:endParaRPr lang="en-US" sz="1300" dirty="0">
              <a:effectLst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</a:rPr>
              <a:t>2 tsp </a:t>
            </a:r>
            <a:r>
              <a:rPr lang="en-US" sz="1300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vanilla extract</a:t>
            </a:r>
            <a:r>
              <a:rPr lang="en-US" sz="1300" dirty="0">
                <a:effectLst/>
              </a:rPr>
              <a:t> (school to provide)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</a:rPr>
              <a:t>1 tsp red food </a:t>
            </a:r>
            <a:r>
              <a:rPr lang="en-US" sz="1300" dirty="0" err="1">
                <a:effectLst/>
              </a:rPr>
              <a:t>colouring</a:t>
            </a:r>
            <a:r>
              <a:rPr lang="en-US" sz="1300" dirty="0">
                <a:effectLst/>
              </a:rPr>
              <a:t> gel (school to provide)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</a:rPr>
              <a:t>3 </a:t>
            </a:r>
            <a:r>
              <a:rPr lang="en-US" sz="1300" dirty="0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eggs</a:t>
            </a:r>
            <a:endParaRPr lang="en-US" sz="1300">
              <a:effectLst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</a:rPr>
              <a:t>40g cocoa powder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</a:rPr>
              <a:t>110g </a:t>
            </a:r>
            <a:r>
              <a:rPr lang="en-US" sz="1300" dirty="0"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plain flour</a:t>
            </a:r>
            <a:endParaRPr lang="en-US" sz="1300">
              <a:effectLst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</a:rPr>
              <a:t>1 tsp white wine vinegar (school to provide)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300" b="1" i="0" dirty="0">
                <a:effectLst/>
              </a:rPr>
              <a:t>For the cheesecake swirl</a:t>
            </a:r>
            <a:endParaRPr lang="en-US" sz="1300" b="1" i="0" dirty="0">
              <a:effectLst/>
              <a:cs typeface="Calibri" panose="020F0502020204030204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</a:rPr>
              <a:t>250g soft cheese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</a:rPr>
              <a:t>1 </a:t>
            </a:r>
            <a:r>
              <a:rPr lang="en-US" sz="1300" dirty="0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egg yolk</a:t>
            </a:r>
            <a:endParaRPr lang="en-US" sz="1300" dirty="0">
              <a:effectLst/>
              <a:cs typeface="Calibri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</a:rPr>
              <a:t>3 tbsp </a:t>
            </a:r>
            <a:r>
              <a:rPr lang="en-US" sz="1300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caster sugar</a:t>
            </a:r>
            <a:endParaRPr lang="en-US" sz="1300" dirty="0">
              <a:effectLst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6D90D8-2DC5-479B-B8EE-E9465A9D52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3423" y="1185512"/>
            <a:ext cx="4397433" cy="131151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64E371-D5AE-4308-BB8A-E94FAD2B62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2188" y="3707894"/>
            <a:ext cx="2778039" cy="251875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7D74113-840E-251D-6F9C-D3D1B83D6230}"/>
              </a:ext>
            </a:extLst>
          </p:cNvPr>
          <p:cNvSpPr txBox="1">
            <a:spLocks/>
          </p:cNvSpPr>
          <p:nvPr/>
        </p:nvSpPr>
        <p:spPr>
          <a:xfrm>
            <a:off x="589560" y="856180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/>
              <a:t>Week 2</a:t>
            </a:r>
            <a:br>
              <a:rPr lang="en-US" sz="2500" b="1" dirty="0"/>
            </a:br>
            <a:r>
              <a:rPr lang="en-US" sz="2500" b="1" dirty="0">
                <a:ea typeface="Calibri Light"/>
                <a:cs typeface="Calibri Light"/>
              </a:rPr>
              <a:t>Red Velvet Brownies</a:t>
            </a:r>
            <a:br>
              <a:rPr lang="en-US" sz="2500" b="1" dirty="0"/>
            </a:br>
            <a:endParaRPr lang="en-US" sz="2500" b="1"/>
          </a:p>
        </p:txBody>
      </p:sp>
    </p:spTree>
    <p:extLst>
      <p:ext uri="{BB962C8B-B14F-4D97-AF65-F5344CB8AC3E}">
        <p14:creationId xmlns:p14="http://schemas.microsoft.com/office/powerpoint/2010/main" val="2613801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73EB69-E7BA-439A-B6C3-E10553B96769}"/>
              </a:ext>
            </a:extLst>
          </p:cNvPr>
          <p:cNvSpPr/>
          <p:nvPr/>
        </p:nvSpPr>
        <p:spPr>
          <a:xfrm>
            <a:off x="599872" y="719371"/>
            <a:ext cx="10992255" cy="57861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b="1" i="0" dirty="0">
                <a:effectLst/>
                <a:latin typeface="Calibri"/>
                <a:cs typeface="Calibri"/>
              </a:rPr>
              <a:t>Method</a:t>
            </a:r>
          </a:p>
          <a:p>
            <a:r>
              <a:rPr lang="en-GB" sz="2000" b="1" i="0" dirty="0">
                <a:effectLst/>
                <a:latin typeface="Calibri"/>
                <a:cs typeface="Calibri"/>
              </a:rPr>
              <a:t>STEP 1</a:t>
            </a:r>
          </a:p>
          <a:p>
            <a:r>
              <a:rPr lang="en-GB" sz="2000" b="0" i="0" dirty="0">
                <a:effectLst/>
                <a:latin typeface="Calibri"/>
                <a:cs typeface="Calibri"/>
              </a:rPr>
              <a:t>Butter a 20cm square brownie tin and line with baking parchment. Heat the oven to 180C/160C fan/gas 4. </a:t>
            </a:r>
          </a:p>
          <a:p>
            <a:endParaRPr lang="en-GB" sz="2000" b="0" i="0" dirty="0">
              <a:effectLst/>
              <a:latin typeface="Calibri"/>
              <a:cs typeface="Calibri"/>
            </a:endParaRPr>
          </a:p>
          <a:p>
            <a:r>
              <a:rPr lang="en-GB" sz="2000" b="1" dirty="0">
                <a:latin typeface="Calibri"/>
                <a:cs typeface="Calibri"/>
              </a:rPr>
              <a:t>STEP 2</a:t>
            </a:r>
          </a:p>
          <a:p>
            <a:r>
              <a:rPr lang="en-GB" sz="2000" i="0" dirty="0">
                <a:effectLst/>
                <a:latin typeface="Calibri"/>
                <a:cs typeface="Calibri"/>
              </a:rPr>
              <a:t>Whisk</a:t>
            </a:r>
            <a:r>
              <a:rPr lang="en-GB" sz="2000" b="1" i="0" dirty="0">
                <a:effectLst/>
                <a:latin typeface="Calibri"/>
                <a:cs typeface="Calibri"/>
              </a:rPr>
              <a:t> </a:t>
            </a:r>
            <a:r>
              <a:rPr lang="en-GB" sz="2000" b="0" i="0" dirty="0">
                <a:effectLst/>
                <a:latin typeface="Calibri"/>
                <a:cs typeface="Calibri"/>
              </a:rPr>
              <a:t>the melted butter and sugar with the vanilla extract in a bowl. Once combined, whisk in the food colouring and eggs until the mixture is a vibrant red.</a:t>
            </a:r>
          </a:p>
          <a:p>
            <a:endParaRPr lang="en-GB" sz="2000" b="0" i="0" dirty="0">
              <a:effectLst/>
              <a:latin typeface="Calibri"/>
              <a:cs typeface="Calibri"/>
            </a:endParaRPr>
          </a:p>
          <a:p>
            <a:r>
              <a:rPr lang="en-GB" sz="2000" b="1" i="0" dirty="0">
                <a:effectLst/>
                <a:latin typeface="Calibri"/>
                <a:cs typeface="Calibri"/>
              </a:rPr>
              <a:t>STEP 3</a:t>
            </a:r>
          </a:p>
          <a:p>
            <a:r>
              <a:rPr lang="en-GB" sz="2000" b="0" i="0" dirty="0">
                <a:effectLst/>
                <a:latin typeface="Calibri"/>
                <a:cs typeface="Calibri"/>
              </a:rPr>
              <a:t>Sift in the cocoa powder and flour and add the vinegar. Fold together using a spatula.</a:t>
            </a:r>
            <a:r>
              <a:rPr lang="en-GB" sz="2000" dirty="0">
                <a:latin typeface="Calibri"/>
                <a:cs typeface="Calibri"/>
              </a:rPr>
              <a:t> </a:t>
            </a:r>
            <a:endParaRPr lang="en-GB" sz="2000" b="0" i="0" dirty="0">
              <a:effectLst/>
              <a:latin typeface="Calibri"/>
              <a:cs typeface="Calibri"/>
            </a:endParaRPr>
          </a:p>
          <a:p>
            <a:r>
              <a:rPr lang="en-GB" sz="2000" b="0" i="0" dirty="0">
                <a:effectLst/>
                <a:latin typeface="Calibri"/>
                <a:cs typeface="Calibri"/>
              </a:rPr>
              <a:t>For the cheesecake swirl, mix the soft cheese, egg yolk and sugar together and set aside.</a:t>
            </a:r>
          </a:p>
          <a:p>
            <a:endParaRPr lang="en-GB" sz="2000" b="0" i="0" dirty="0">
              <a:effectLst/>
              <a:latin typeface="Calibri"/>
              <a:cs typeface="Calibri"/>
            </a:endParaRPr>
          </a:p>
          <a:p>
            <a:r>
              <a:rPr lang="en-GB" sz="2000" b="1" i="0" dirty="0">
                <a:effectLst/>
                <a:latin typeface="Calibri"/>
                <a:cs typeface="Calibri"/>
              </a:rPr>
              <a:t>STEP 4</a:t>
            </a:r>
          </a:p>
          <a:p>
            <a:r>
              <a:rPr lang="en-GB" sz="2000" b="0" i="0" dirty="0">
                <a:effectLst/>
                <a:latin typeface="Calibri"/>
                <a:cs typeface="Calibri"/>
              </a:rPr>
              <a:t>Pour most of the brownie batter into the tin and dollop in the cheesecake mixture.</a:t>
            </a:r>
            <a:r>
              <a:rPr lang="en-GB" sz="2000" dirty="0">
                <a:latin typeface="Calibri"/>
                <a:cs typeface="Calibri"/>
              </a:rPr>
              <a:t> </a:t>
            </a:r>
          </a:p>
          <a:p>
            <a:r>
              <a:rPr lang="en-GB" sz="2000" b="0" i="0" dirty="0">
                <a:effectLst/>
                <a:latin typeface="Calibri"/>
                <a:cs typeface="Calibri"/>
              </a:rPr>
              <a:t>Pour the rest of the brownie batter on top and use a fork to lightly swirl the two together.</a:t>
            </a:r>
            <a:r>
              <a:rPr lang="en-GB" sz="2000" dirty="0">
                <a:latin typeface="Calibri"/>
                <a:cs typeface="Calibri"/>
              </a:rPr>
              <a:t> </a:t>
            </a:r>
          </a:p>
          <a:p>
            <a:r>
              <a:rPr lang="en-GB" sz="2000" b="0" i="0" dirty="0">
                <a:effectLst/>
                <a:latin typeface="Calibri"/>
                <a:cs typeface="Calibri"/>
              </a:rPr>
              <a:t>Bake for 30 mins until shiny on top.</a:t>
            </a:r>
            <a:r>
              <a:rPr lang="en-GB" sz="2000" dirty="0">
                <a:latin typeface="Calibri"/>
                <a:cs typeface="Calibri"/>
              </a:rPr>
              <a:t> </a:t>
            </a:r>
            <a:endParaRPr lang="en-GB">
              <a:latin typeface="Calibri"/>
              <a:cs typeface="Calibri"/>
            </a:endParaRPr>
          </a:p>
          <a:p>
            <a:r>
              <a:rPr lang="en-GB" sz="2000" b="0" i="0" dirty="0">
                <a:effectLst/>
                <a:latin typeface="Calibri"/>
                <a:cs typeface="Calibri"/>
              </a:rPr>
              <a:t>Remove from the oven and cool in the tin.</a:t>
            </a:r>
            <a:endParaRPr lang="en-GB" b="0" i="0">
              <a:effectLst/>
              <a:latin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44B828-4024-4D33-A5F9-304D66762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855" y="0"/>
            <a:ext cx="4060288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91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478608-F036-4D50-AA19-1887D9C033AF}"/>
              </a:ext>
            </a:extLst>
          </p:cNvPr>
          <p:cNvSpPr/>
          <p:nvPr/>
        </p:nvSpPr>
        <p:spPr>
          <a:xfrm>
            <a:off x="590719" y="2330505"/>
            <a:ext cx="5278066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INGREDIENTS</a:t>
            </a:r>
            <a:endParaRPr lang="en-US" sz="2000" dirty="0">
              <a:ea typeface="Calibri"/>
              <a:cs typeface="Calibri" panose="020F050202020403020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i="0"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250g </a:t>
            </a:r>
            <a:r>
              <a:rPr lang="en-US" sz="2000" b="0" i="0" u="sng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unsalted</a:t>
            </a:r>
            <a:r>
              <a:rPr lang="en-US" sz="2000" b="0" i="0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butter,</a:t>
            </a:r>
            <a:r>
              <a:rPr lang="en-US" sz="2000" b="0" i="0" dirty="0">
                <a:effectLst/>
              </a:rPr>
              <a:t> softened, plus extra for the tin</a:t>
            </a:r>
            <a:endParaRPr lang="en-US" sz="2000" b="0" i="0" dirty="0">
              <a:effectLst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350g </a:t>
            </a:r>
            <a:r>
              <a:rPr lang="en-US" sz="2000" b="0" i="0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plain flour</a:t>
            </a:r>
            <a:endParaRPr lang="en-US" sz="2000" b="0" i="0" dirty="0"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50g </a:t>
            </a:r>
            <a:r>
              <a:rPr lang="en-US" sz="2000" b="0" i="0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rice flour</a:t>
            </a:r>
            <a:endParaRPr lang="en-US" sz="2000" b="0" i="0" dirty="0"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100g </a:t>
            </a:r>
            <a:r>
              <a:rPr lang="en-US" sz="2000" b="0" i="0" dirty="0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caster sugar,</a:t>
            </a:r>
            <a:r>
              <a:rPr lang="en-US" sz="2000" b="0" i="0" dirty="0">
                <a:effectLst/>
              </a:rPr>
              <a:t> plus 1 tbsp</a:t>
            </a:r>
            <a:endParaRPr lang="en-US" sz="2000" b="0" i="0" dirty="0">
              <a:effectLst/>
              <a:cs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923CBE-DE9C-4A71-B5E3-DB2F35BF63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3423" y="1185512"/>
            <a:ext cx="4397433" cy="131151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2ABF5E-3991-4381-8168-77D7852784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2188" y="3707894"/>
            <a:ext cx="2778039" cy="251875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43CEC45-DFFA-99AB-F86E-F79E756B6716}"/>
              </a:ext>
            </a:extLst>
          </p:cNvPr>
          <p:cNvSpPr txBox="1">
            <a:spLocks/>
          </p:cNvSpPr>
          <p:nvPr/>
        </p:nvSpPr>
        <p:spPr>
          <a:xfrm>
            <a:off x="589560" y="856180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/>
              <a:t>Week 3</a:t>
            </a:r>
            <a:br>
              <a:rPr lang="en-US" sz="2500" b="1" dirty="0"/>
            </a:br>
            <a:r>
              <a:rPr lang="en-US" sz="2500" b="1" dirty="0">
                <a:ea typeface="Calibri Light"/>
                <a:cs typeface="Calibri Light"/>
              </a:rPr>
              <a:t>Shortbread Biscuits</a:t>
            </a:r>
            <a:br>
              <a:rPr lang="en-US" sz="2500" b="1" dirty="0"/>
            </a:br>
            <a:endParaRPr lang="en-US" sz="2500" b="1"/>
          </a:p>
        </p:txBody>
      </p:sp>
    </p:spTree>
    <p:extLst>
      <p:ext uri="{BB962C8B-B14F-4D97-AF65-F5344CB8AC3E}">
        <p14:creationId xmlns:p14="http://schemas.microsoft.com/office/powerpoint/2010/main" val="2478534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FC484A-4487-4B57-8714-17AB80F37281}"/>
              </a:ext>
            </a:extLst>
          </p:cNvPr>
          <p:cNvSpPr/>
          <p:nvPr/>
        </p:nvSpPr>
        <p:spPr>
          <a:xfrm>
            <a:off x="1115438" y="449308"/>
            <a:ext cx="9961124" cy="60016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GB" sz="2400" b="1" i="0" dirty="0">
              <a:solidFill>
                <a:srgbClr val="333333"/>
              </a:solidFill>
              <a:effectLst/>
              <a:latin typeface="corporate-s"/>
            </a:endParaRPr>
          </a:p>
          <a:p>
            <a:endParaRPr lang="en-GB" sz="2400" b="1" dirty="0">
              <a:solidFill>
                <a:srgbClr val="333333"/>
              </a:solidFill>
              <a:latin typeface="corporate-s"/>
            </a:endParaRPr>
          </a:p>
          <a:p>
            <a:r>
              <a:rPr lang="en-GB" sz="2400" b="1" i="0" dirty="0">
                <a:solidFill>
                  <a:srgbClr val="333333"/>
                </a:solidFill>
                <a:effectLst/>
                <a:latin typeface="Calibri"/>
                <a:cs typeface="Calibri"/>
              </a:rPr>
              <a:t>Method</a:t>
            </a:r>
          </a:p>
          <a:p>
            <a:endParaRPr lang="en-GB" sz="2400" b="1" i="0" dirty="0">
              <a:solidFill>
                <a:srgbClr val="333333"/>
              </a:solidFill>
              <a:effectLst/>
              <a:latin typeface="Calibri"/>
              <a:cs typeface="Calibri"/>
            </a:endParaRPr>
          </a:p>
          <a:p>
            <a:r>
              <a:rPr lang="en-GB" sz="2400" b="1" i="0" dirty="0">
                <a:effectLst/>
                <a:latin typeface="Calibri"/>
                <a:cs typeface="Calibri"/>
              </a:rPr>
              <a:t>STEP 1</a:t>
            </a:r>
          </a:p>
          <a:p>
            <a:r>
              <a:rPr lang="en-GB" sz="2400" b="0" i="0" dirty="0">
                <a:effectLst/>
                <a:latin typeface="Calibri"/>
                <a:cs typeface="Calibri"/>
              </a:rPr>
              <a:t>Heat the oven to 180C/160C fan/gas 4. Butter and line a 28 x 18cm tin.</a:t>
            </a:r>
            <a:r>
              <a:rPr lang="en-GB" sz="2400" dirty="0">
                <a:latin typeface="Calibri"/>
                <a:cs typeface="Calibri"/>
              </a:rPr>
              <a:t> </a:t>
            </a:r>
          </a:p>
          <a:p>
            <a:r>
              <a:rPr lang="en-GB" sz="2400" dirty="0">
                <a:latin typeface="Calibri"/>
                <a:cs typeface="Calibri"/>
              </a:rPr>
              <a:t>Mix</a:t>
            </a:r>
            <a:r>
              <a:rPr lang="en-GB" sz="2400" b="0" i="0" dirty="0">
                <a:effectLst/>
                <a:latin typeface="Calibri"/>
                <a:cs typeface="Calibri"/>
              </a:rPr>
              <a:t> together the butter, both flours, ½ tsp salt and the 100g of sugar until the mixture resembles fine breadcrumbs.</a:t>
            </a:r>
            <a:r>
              <a:rPr lang="en-GB" sz="2400" dirty="0">
                <a:latin typeface="Calibri"/>
                <a:cs typeface="Calibri"/>
              </a:rPr>
              <a:t> </a:t>
            </a:r>
            <a:endParaRPr lang="en-GB" sz="2400" b="0" i="0" dirty="0">
              <a:effectLst/>
              <a:latin typeface="Calibri"/>
              <a:cs typeface="Calibri"/>
            </a:endParaRPr>
          </a:p>
          <a:p>
            <a:r>
              <a:rPr lang="en-GB" sz="2400" b="0" i="0" dirty="0">
                <a:effectLst/>
                <a:latin typeface="Calibri"/>
                <a:cs typeface="Calibri"/>
              </a:rPr>
              <a:t>Continue to mix</a:t>
            </a:r>
            <a:r>
              <a:rPr lang="en-GB" sz="2400" dirty="0">
                <a:latin typeface="Calibri"/>
                <a:cs typeface="Calibri"/>
              </a:rPr>
              <a:t> </a:t>
            </a:r>
            <a:r>
              <a:rPr lang="en-GB" sz="2400" b="0" i="0" dirty="0">
                <a:effectLst/>
                <a:latin typeface="Calibri"/>
                <a:cs typeface="Calibri"/>
              </a:rPr>
              <a:t>until it comes together into a rough ball.</a:t>
            </a:r>
          </a:p>
          <a:p>
            <a:r>
              <a:rPr lang="en-GB" sz="2400" dirty="0">
                <a:latin typeface="Calibri"/>
                <a:cs typeface="Calibri"/>
              </a:rPr>
              <a:t>Press the dough down into the tin and using a knife</a:t>
            </a:r>
            <a:r>
              <a:rPr lang="en-GB" sz="2400" b="0" i="0" dirty="0">
                <a:effectLst/>
                <a:latin typeface="Calibri"/>
                <a:cs typeface="Calibri"/>
              </a:rPr>
              <a:t> mark the dough into 16 bars.</a:t>
            </a:r>
          </a:p>
          <a:p>
            <a:endParaRPr lang="en-GB" sz="2400" b="0" i="0" dirty="0">
              <a:effectLst/>
              <a:latin typeface="Calibri"/>
              <a:cs typeface="Calibri"/>
            </a:endParaRPr>
          </a:p>
          <a:p>
            <a:r>
              <a:rPr lang="en-GB" sz="2400" b="1" i="0" dirty="0">
                <a:effectLst/>
                <a:latin typeface="Calibri"/>
                <a:cs typeface="Calibri"/>
              </a:rPr>
              <a:t>STEP 2</a:t>
            </a:r>
          </a:p>
          <a:p>
            <a:r>
              <a:rPr lang="en-GB" sz="2400" b="0" i="0" dirty="0">
                <a:effectLst/>
                <a:latin typeface="Calibri"/>
                <a:cs typeface="Calibri"/>
              </a:rPr>
              <a:t>Sprinkle over the remaining sugar and bake for 25-30 mins until golden and set.</a:t>
            </a:r>
            <a:r>
              <a:rPr lang="en-GB" sz="2400" dirty="0">
                <a:latin typeface="Calibri"/>
                <a:cs typeface="Calibri"/>
              </a:rPr>
              <a:t> </a:t>
            </a:r>
            <a:endParaRPr lang="en-GB" sz="2400" b="0" i="0" dirty="0">
              <a:effectLst/>
              <a:latin typeface="Calibri"/>
              <a:cs typeface="Calibri"/>
            </a:endParaRPr>
          </a:p>
          <a:p>
            <a:r>
              <a:rPr lang="en-GB" sz="2400" b="0" i="0" dirty="0">
                <a:effectLst/>
                <a:latin typeface="Calibri"/>
                <a:cs typeface="Calibri"/>
              </a:rPr>
              <a:t>Remove from the oven and allow to cool.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F638C9-782B-4BDD-9513-D23B654D5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856" y="0"/>
            <a:ext cx="4060288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82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2D8D85-33CC-48C0-9087-832B30B25ACC}"/>
              </a:ext>
            </a:extLst>
          </p:cNvPr>
          <p:cNvSpPr/>
          <p:nvPr/>
        </p:nvSpPr>
        <p:spPr>
          <a:xfrm>
            <a:off x="590719" y="2330505"/>
            <a:ext cx="5278066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i="0" dirty="0">
                <a:effectLst/>
              </a:rPr>
              <a:t>INGREDIENTS</a:t>
            </a:r>
            <a:endParaRPr lang="en-US" sz="1600" b="1" i="0" dirty="0">
              <a:effectLst/>
              <a:ea typeface="Calibri"/>
              <a:cs typeface="Calibri" panose="020F050202020403020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200g </a:t>
            </a:r>
            <a:r>
              <a:rPr lang="en-US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raspberries</a:t>
            </a:r>
            <a:endParaRPr lang="en-US" sz="16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410g </a:t>
            </a:r>
            <a:r>
              <a:rPr lang="en-US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 peach slices in fruit juice</a:t>
            </a:r>
            <a:r>
              <a:rPr lang="en-US" sz="1600" dirty="0"/>
              <a:t>, drained and chopped</a:t>
            </a:r>
            <a:endParaRPr lang="en-US" sz="1600" dirty="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1 tbsp </a:t>
            </a:r>
            <a:r>
              <a:rPr lang="en-US" sz="1600" dirty="0" err="1"/>
              <a:t>cornflour</a:t>
            </a:r>
            <a:r>
              <a:rPr lang="en-US" sz="1600" dirty="0"/>
              <a:t> (school to provide)</a:t>
            </a:r>
            <a:endParaRPr lang="en-US" sz="1600" dirty="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1 tbsp </a:t>
            </a:r>
            <a:r>
              <a:rPr lang="en-US" sz="1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honey</a:t>
            </a:r>
            <a:r>
              <a:rPr lang="en-US" sz="1600" dirty="0"/>
              <a:t> (school to provide)</a:t>
            </a:r>
            <a:endParaRPr lang="en-US" sz="1600" dirty="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2 x 320g </a:t>
            </a:r>
            <a:r>
              <a:rPr lang="en-US" sz="1600" dirty="0" err="1"/>
              <a:t>shortcrust</a:t>
            </a:r>
            <a:r>
              <a:rPr lang="en-US" sz="1600" dirty="0"/>
              <a:t> pastry sheet</a:t>
            </a:r>
            <a:endParaRPr lang="en-US" sz="1600" dirty="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1 </a:t>
            </a:r>
            <a:r>
              <a:rPr lang="en-US" sz="16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egg</a:t>
            </a:r>
            <a:r>
              <a:rPr lang="en-US" sz="1600" dirty="0"/>
              <a:t>, beaten</a:t>
            </a:r>
            <a:endParaRPr lang="en-US" sz="1600" dirty="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150g </a:t>
            </a:r>
            <a:r>
              <a:rPr lang="en-US" sz="16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icing sugar</a:t>
            </a:r>
            <a:endParaRPr lang="en-US" sz="16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freeze-dried raspberries or sprinkles (optional)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i="0">
              <a:effectLst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E5D450-8C0E-4094-B25A-35A2357761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3423" y="1185512"/>
            <a:ext cx="4397433" cy="131151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1A08CF-3D78-4771-A1FF-93F237A291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2188" y="3707894"/>
            <a:ext cx="2778039" cy="251875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033E4E4-A587-DE55-1018-956A40D6EE96}"/>
              </a:ext>
            </a:extLst>
          </p:cNvPr>
          <p:cNvSpPr txBox="1">
            <a:spLocks/>
          </p:cNvSpPr>
          <p:nvPr/>
        </p:nvSpPr>
        <p:spPr>
          <a:xfrm>
            <a:off x="589560" y="856180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/>
              <a:t>Week 4</a:t>
            </a:r>
            <a:br>
              <a:rPr lang="en-US" sz="2500" b="1" dirty="0"/>
            </a:br>
            <a:r>
              <a:rPr lang="en-US" sz="2500" b="1" dirty="0">
                <a:ea typeface="Calibri Light"/>
                <a:cs typeface="Calibri Light"/>
              </a:rPr>
              <a:t>Peach Melba Pop Pies</a:t>
            </a:r>
            <a:br>
              <a:rPr lang="en-US" sz="2500" b="1" dirty="0"/>
            </a:br>
            <a:endParaRPr lang="en-US" sz="2500" b="1"/>
          </a:p>
        </p:txBody>
      </p:sp>
    </p:spTree>
    <p:extLst>
      <p:ext uri="{BB962C8B-B14F-4D97-AF65-F5344CB8AC3E}">
        <p14:creationId xmlns:p14="http://schemas.microsoft.com/office/powerpoint/2010/main" val="368076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1321</Words>
  <Application>Microsoft Office PowerPoint</Application>
  <PresentationFormat>Widescreen</PresentationFormat>
  <Paragraphs>160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corporate-s</vt:lpstr>
      <vt:lpstr>Office Theme</vt:lpstr>
      <vt:lpstr>Mount House School Baking Booklet Lent Term 1</vt:lpstr>
      <vt:lpstr>DATES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Week 5 Apple Puff Tart  </vt:lpstr>
      <vt:lpstr>PowerPoint Presentation</vt:lpstr>
      <vt:lpstr>   Raspberry lemonade scones recipe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Mount House School Baking Booklet Sprint Term 2</dc:title>
  <dc:creator>Tash Hillcoat-Hyde</dc:creator>
  <cp:lastModifiedBy>Fiona Coope</cp:lastModifiedBy>
  <cp:revision>155</cp:revision>
  <dcterms:created xsi:type="dcterms:W3CDTF">2024-02-15T12:23:10Z</dcterms:created>
  <dcterms:modified xsi:type="dcterms:W3CDTF">2024-12-13T10:18:10Z</dcterms:modified>
</cp:coreProperties>
</file>