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66" r:id="rId6"/>
    <p:sldId id="267" r:id="rId7"/>
    <p:sldId id="268" r:id="rId8"/>
    <p:sldId id="269" r:id="rId9"/>
    <p:sldId id="259" r:id="rId10"/>
    <p:sldId id="260" r:id="rId11"/>
    <p:sldId id="261" r:id="rId12"/>
    <p:sldId id="262"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ABEFA-485D-372B-5325-3D316E9EE565}" v="33" dt="2024-02-15T16:23:01.023"/>
    <p1510:client id="{D5047EA3-7689-0C6E-10C0-0CF89FD27C35}" v="102" dt="2024-02-15T16:36:48.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0" autoAdjust="0"/>
    <p:restoredTop sz="94660"/>
  </p:normalViewPr>
  <p:slideViewPr>
    <p:cSldViewPr snapToGrid="0">
      <p:cViewPr varScale="1">
        <p:scale>
          <a:sx n="109" d="100"/>
          <a:sy n="109" d="100"/>
        </p:scale>
        <p:origin x="3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B2AB-170E-462B-BBA7-1B191C8A84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3D43A1-6231-48D2-AD89-6BC24108C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8EE5B5-DA8E-4AB4-A8F6-6B287924FF09}"/>
              </a:ext>
            </a:extLst>
          </p:cNvPr>
          <p:cNvSpPr>
            <a:spLocks noGrp="1"/>
          </p:cNvSpPr>
          <p:nvPr>
            <p:ph type="dt" sz="half" idx="10"/>
          </p:nvPr>
        </p:nvSpPr>
        <p:spPr/>
        <p:txBody>
          <a:bodyPr/>
          <a:lstStyle/>
          <a:p>
            <a:fld id="{D0B98F7A-DD4F-4E06-8B1C-86368439CC45}" type="datetimeFigureOut">
              <a:rPr lang="en-GB" smtClean="0"/>
              <a:t>14/02/2025</a:t>
            </a:fld>
            <a:endParaRPr lang="en-GB"/>
          </a:p>
        </p:txBody>
      </p:sp>
      <p:sp>
        <p:nvSpPr>
          <p:cNvPr id="5" name="Footer Placeholder 4">
            <a:extLst>
              <a:ext uri="{FF2B5EF4-FFF2-40B4-BE49-F238E27FC236}">
                <a16:creationId xmlns:a16="http://schemas.microsoft.com/office/drawing/2014/main" id="{47BF0FEB-8254-43C7-833D-F9299D534E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CC02E8-FBB4-457E-85E1-2E9A48554B3A}"/>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708605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83F1-25C2-4464-9B7F-7F5C6A826F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897428-B6D1-4688-8112-50B7A7D311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CF0088-DFEA-4A68-B0B0-F492908FCC3E}"/>
              </a:ext>
            </a:extLst>
          </p:cNvPr>
          <p:cNvSpPr>
            <a:spLocks noGrp="1"/>
          </p:cNvSpPr>
          <p:nvPr>
            <p:ph type="dt" sz="half" idx="10"/>
          </p:nvPr>
        </p:nvSpPr>
        <p:spPr/>
        <p:txBody>
          <a:bodyPr/>
          <a:lstStyle/>
          <a:p>
            <a:fld id="{D0B98F7A-DD4F-4E06-8B1C-86368439CC45}" type="datetimeFigureOut">
              <a:rPr lang="en-GB" smtClean="0"/>
              <a:t>14/02/2025</a:t>
            </a:fld>
            <a:endParaRPr lang="en-GB"/>
          </a:p>
        </p:txBody>
      </p:sp>
      <p:sp>
        <p:nvSpPr>
          <p:cNvPr id="5" name="Footer Placeholder 4">
            <a:extLst>
              <a:ext uri="{FF2B5EF4-FFF2-40B4-BE49-F238E27FC236}">
                <a16:creationId xmlns:a16="http://schemas.microsoft.com/office/drawing/2014/main" id="{A8D2F9AA-C5A2-44E9-8A0E-D026A15C98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FE546-D3AF-4230-8545-E3F9CB5DF7F5}"/>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52463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565000-635D-4C87-9BCD-30D6F007DE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6CBA1C-BA3E-48A1-A283-1312F0C498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CE773E-F85E-4EE7-816E-C62793D41943}"/>
              </a:ext>
            </a:extLst>
          </p:cNvPr>
          <p:cNvSpPr>
            <a:spLocks noGrp="1"/>
          </p:cNvSpPr>
          <p:nvPr>
            <p:ph type="dt" sz="half" idx="10"/>
          </p:nvPr>
        </p:nvSpPr>
        <p:spPr/>
        <p:txBody>
          <a:bodyPr/>
          <a:lstStyle/>
          <a:p>
            <a:fld id="{D0B98F7A-DD4F-4E06-8B1C-86368439CC45}" type="datetimeFigureOut">
              <a:rPr lang="en-GB" smtClean="0"/>
              <a:t>14/02/2025</a:t>
            </a:fld>
            <a:endParaRPr lang="en-GB"/>
          </a:p>
        </p:txBody>
      </p:sp>
      <p:sp>
        <p:nvSpPr>
          <p:cNvPr id="5" name="Footer Placeholder 4">
            <a:extLst>
              <a:ext uri="{FF2B5EF4-FFF2-40B4-BE49-F238E27FC236}">
                <a16:creationId xmlns:a16="http://schemas.microsoft.com/office/drawing/2014/main" id="{E58FFD6E-10F8-4894-A8A7-BDC1366871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92E9BD-5A8E-4321-885E-8F004DD4E039}"/>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95181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E30A-2488-4C7F-8B2E-C787B64A48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16971C-956C-4E9C-968D-6A3ED5AA33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126729-BBA1-4822-A8FD-61EF9C044FB6}"/>
              </a:ext>
            </a:extLst>
          </p:cNvPr>
          <p:cNvSpPr>
            <a:spLocks noGrp="1"/>
          </p:cNvSpPr>
          <p:nvPr>
            <p:ph type="dt" sz="half" idx="10"/>
          </p:nvPr>
        </p:nvSpPr>
        <p:spPr/>
        <p:txBody>
          <a:bodyPr/>
          <a:lstStyle/>
          <a:p>
            <a:fld id="{D0B98F7A-DD4F-4E06-8B1C-86368439CC45}" type="datetimeFigureOut">
              <a:rPr lang="en-GB" smtClean="0"/>
              <a:t>14/02/2025</a:t>
            </a:fld>
            <a:endParaRPr lang="en-GB"/>
          </a:p>
        </p:txBody>
      </p:sp>
      <p:sp>
        <p:nvSpPr>
          <p:cNvPr id="5" name="Footer Placeholder 4">
            <a:extLst>
              <a:ext uri="{FF2B5EF4-FFF2-40B4-BE49-F238E27FC236}">
                <a16:creationId xmlns:a16="http://schemas.microsoft.com/office/drawing/2014/main" id="{E458909F-6D78-425B-A8A1-997F62CD0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901B7B-2A75-4AAA-BF33-5BAA92989C15}"/>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93738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3414-B38F-461E-A1B9-6EE644B6E0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401158-DF83-4E63-AF8F-AD0F00DEA7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4D6CB8-D450-4FB4-B265-93A6BC64C278}"/>
              </a:ext>
            </a:extLst>
          </p:cNvPr>
          <p:cNvSpPr>
            <a:spLocks noGrp="1"/>
          </p:cNvSpPr>
          <p:nvPr>
            <p:ph type="dt" sz="half" idx="10"/>
          </p:nvPr>
        </p:nvSpPr>
        <p:spPr/>
        <p:txBody>
          <a:bodyPr/>
          <a:lstStyle/>
          <a:p>
            <a:fld id="{D0B98F7A-DD4F-4E06-8B1C-86368439CC45}" type="datetimeFigureOut">
              <a:rPr lang="en-GB" smtClean="0"/>
              <a:t>14/02/2025</a:t>
            </a:fld>
            <a:endParaRPr lang="en-GB"/>
          </a:p>
        </p:txBody>
      </p:sp>
      <p:sp>
        <p:nvSpPr>
          <p:cNvPr id="5" name="Footer Placeholder 4">
            <a:extLst>
              <a:ext uri="{FF2B5EF4-FFF2-40B4-BE49-F238E27FC236}">
                <a16:creationId xmlns:a16="http://schemas.microsoft.com/office/drawing/2014/main" id="{A6E85463-96A8-44EF-AC45-6F73BE211F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044B88-168D-44C4-B95C-C5521D120B64}"/>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88838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7F60-401B-4DAE-BF99-903158D24F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A6A4C-95F4-45B1-8A44-5DE0460738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A70F25-AAD5-48F3-B602-03D39316FD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5E54BB-A1F6-4EFD-9172-8420475D1D7F}"/>
              </a:ext>
            </a:extLst>
          </p:cNvPr>
          <p:cNvSpPr>
            <a:spLocks noGrp="1"/>
          </p:cNvSpPr>
          <p:nvPr>
            <p:ph type="dt" sz="half" idx="10"/>
          </p:nvPr>
        </p:nvSpPr>
        <p:spPr/>
        <p:txBody>
          <a:bodyPr/>
          <a:lstStyle/>
          <a:p>
            <a:fld id="{D0B98F7A-DD4F-4E06-8B1C-86368439CC45}" type="datetimeFigureOut">
              <a:rPr lang="en-GB" smtClean="0"/>
              <a:t>14/02/2025</a:t>
            </a:fld>
            <a:endParaRPr lang="en-GB"/>
          </a:p>
        </p:txBody>
      </p:sp>
      <p:sp>
        <p:nvSpPr>
          <p:cNvPr id="6" name="Footer Placeholder 5">
            <a:extLst>
              <a:ext uri="{FF2B5EF4-FFF2-40B4-BE49-F238E27FC236}">
                <a16:creationId xmlns:a16="http://schemas.microsoft.com/office/drawing/2014/main" id="{88086E00-378B-4AB3-A6A6-5D26AEEF06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B72B91-9E64-4995-A6A3-46B9EDBA172D}"/>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263926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4F7B-E0AB-435D-81FE-047EE98EC4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0A6D41-5674-44C2-9B94-2176AB855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5312ED-2D56-410E-9EAF-92CD46C83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9AF348-3121-46E6-A071-EE0139EE6C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AC4FFE-0C00-4380-B0F2-485B86C319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84417E-BDDE-4B6A-8DC5-05225617F339}"/>
              </a:ext>
            </a:extLst>
          </p:cNvPr>
          <p:cNvSpPr>
            <a:spLocks noGrp="1"/>
          </p:cNvSpPr>
          <p:nvPr>
            <p:ph type="dt" sz="half" idx="10"/>
          </p:nvPr>
        </p:nvSpPr>
        <p:spPr/>
        <p:txBody>
          <a:bodyPr/>
          <a:lstStyle/>
          <a:p>
            <a:fld id="{D0B98F7A-DD4F-4E06-8B1C-86368439CC45}" type="datetimeFigureOut">
              <a:rPr lang="en-GB" smtClean="0"/>
              <a:t>14/02/2025</a:t>
            </a:fld>
            <a:endParaRPr lang="en-GB"/>
          </a:p>
        </p:txBody>
      </p:sp>
      <p:sp>
        <p:nvSpPr>
          <p:cNvPr id="8" name="Footer Placeholder 7">
            <a:extLst>
              <a:ext uri="{FF2B5EF4-FFF2-40B4-BE49-F238E27FC236}">
                <a16:creationId xmlns:a16="http://schemas.microsoft.com/office/drawing/2014/main" id="{C0814BB6-30EA-4FFB-9080-AE23803305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F9BFE1-D532-4DE1-9D78-0BE847F947B4}"/>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349956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87062-CA36-4E8F-B42C-855C8EE376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7996D6-A14E-4438-AA54-2FBA7A6C9A8A}"/>
              </a:ext>
            </a:extLst>
          </p:cNvPr>
          <p:cNvSpPr>
            <a:spLocks noGrp="1"/>
          </p:cNvSpPr>
          <p:nvPr>
            <p:ph type="dt" sz="half" idx="10"/>
          </p:nvPr>
        </p:nvSpPr>
        <p:spPr/>
        <p:txBody>
          <a:bodyPr/>
          <a:lstStyle/>
          <a:p>
            <a:fld id="{D0B98F7A-DD4F-4E06-8B1C-86368439CC45}" type="datetimeFigureOut">
              <a:rPr lang="en-GB" smtClean="0"/>
              <a:t>14/02/2025</a:t>
            </a:fld>
            <a:endParaRPr lang="en-GB"/>
          </a:p>
        </p:txBody>
      </p:sp>
      <p:sp>
        <p:nvSpPr>
          <p:cNvPr id="4" name="Footer Placeholder 3">
            <a:extLst>
              <a:ext uri="{FF2B5EF4-FFF2-40B4-BE49-F238E27FC236}">
                <a16:creationId xmlns:a16="http://schemas.microsoft.com/office/drawing/2014/main" id="{583B4C8F-566E-4877-BAD2-9D068B3968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A22E88-3279-4484-9898-79D31FB72132}"/>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08206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90B4A1-A11F-46EF-80FD-01BB04D3A9A5}"/>
              </a:ext>
            </a:extLst>
          </p:cNvPr>
          <p:cNvSpPr>
            <a:spLocks noGrp="1"/>
          </p:cNvSpPr>
          <p:nvPr>
            <p:ph type="dt" sz="half" idx="10"/>
          </p:nvPr>
        </p:nvSpPr>
        <p:spPr/>
        <p:txBody>
          <a:bodyPr/>
          <a:lstStyle/>
          <a:p>
            <a:fld id="{D0B98F7A-DD4F-4E06-8B1C-86368439CC45}" type="datetimeFigureOut">
              <a:rPr lang="en-GB" smtClean="0"/>
              <a:t>14/02/2025</a:t>
            </a:fld>
            <a:endParaRPr lang="en-GB"/>
          </a:p>
        </p:txBody>
      </p:sp>
      <p:sp>
        <p:nvSpPr>
          <p:cNvPr id="3" name="Footer Placeholder 2">
            <a:extLst>
              <a:ext uri="{FF2B5EF4-FFF2-40B4-BE49-F238E27FC236}">
                <a16:creationId xmlns:a16="http://schemas.microsoft.com/office/drawing/2014/main" id="{8C944B97-19F8-4E77-A468-1B0D3A43A8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2A01F6-C696-4A4E-AF05-CDC1F38504CA}"/>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361019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4EC5-F8E5-4220-B2CA-C94040052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35A5E0-60BA-443D-B2A4-E83CE2E2AD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4E8403-2856-4F9B-A43B-8BE0EC5CD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C4B9A2-CA86-416D-8349-0BFCBB26488E}"/>
              </a:ext>
            </a:extLst>
          </p:cNvPr>
          <p:cNvSpPr>
            <a:spLocks noGrp="1"/>
          </p:cNvSpPr>
          <p:nvPr>
            <p:ph type="dt" sz="half" idx="10"/>
          </p:nvPr>
        </p:nvSpPr>
        <p:spPr/>
        <p:txBody>
          <a:bodyPr/>
          <a:lstStyle/>
          <a:p>
            <a:fld id="{D0B98F7A-DD4F-4E06-8B1C-86368439CC45}" type="datetimeFigureOut">
              <a:rPr lang="en-GB" smtClean="0"/>
              <a:t>14/02/2025</a:t>
            </a:fld>
            <a:endParaRPr lang="en-GB"/>
          </a:p>
        </p:txBody>
      </p:sp>
      <p:sp>
        <p:nvSpPr>
          <p:cNvPr id="6" name="Footer Placeholder 5">
            <a:extLst>
              <a:ext uri="{FF2B5EF4-FFF2-40B4-BE49-F238E27FC236}">
                <a16:creationId xmlns:a16="http://schemas.microsoft.com/office/drawing/2014/main" id="{980D99FE-1CDF-48C6-BF51-5A53F78CFD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8ADE31-A19D-4A17-8AE0-99CF9AEE9D0A}"/>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215045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9C73-FBB4-444D-947B-9E3DB3AA3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762BDD-C9AC-45C3-A257-1AC28F6AA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97EBA5-498C-4F37-9AC8-0B3BA150A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D5DCBE-55CE-4321-B871-A4F1456BB62B}"/>
              </a:ext>
            </a:extLst>
          </p:cNvPr>
          <p:cNvSpPr>
            <a:spLocks noGrp="1"/>
          </p:cNvSpPr>
          <p:nvPr>
            <p:ph type="dt" sz="half" idx="10"/>
          </p:nvPr>
        </p:nvSpPr>
        <p:spPr/>
        <p:txBody>
          <a:bodyPr/>
          <a:lstStyle/>
          <a:p>
            <a:fld id="{D0B98F7A-DD4F-4E06-8B1C-86368439CC45}" type="datetimeFigureOut">
              <a:rPr lang="en-GB" smtClean="0"/>
              <a:t>14/02/2025</a:t>
            </a:fld>
            <a:endParaRPr lang="en-GB"/>
          </a:p>
        </p:txBody>
      </p:sp>
      <p:sp>
        <p:nvSpPr>
          <p:cNvPr id="6" name="Footer Placeholder 5">
            <a:extLst>
              <a:ext uri="{FF2B5EF4-FFF2-40B4-BE49-F238E27FC236}">
                <a16:creationId xmlns:a16="http://schemas.microsoft.com/office/drawing/2014/main" id="{C27FC8E9-2E74-4D01-8BF6-3B43782D8B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384CCB-74FF-41A6-8F16-44B307F2FFDA}"/>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20786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032F9B-E7E4-43A1-92D1-279313320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D0DEA2-C105-455D-A97D-BEE2D0434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AF635-EEED-4A2B-9BAF-B41715F33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98F7A-DD4F-4E06-8B1C-86368439CC45}" type="datetimeFigureOut">
              <a:rPr lang="en-GB" smtClean="0"/>
              <a:t>14/02/2025</a:t>
            </a:fld>
            <a:endParaRPr lang="en-GB"/>
          </a:p>
        </p:txBody>
      </p:sp>
      <p:sp>
        <p:nvSpPr>
          <p:cNvPr id="5" name="Footer Placeholder 4">
            <a:extLst>
              <a:ext uri="{FF2B5EF4-FFF2-40B4-BE49-F238E27FC236}">
                <a16:creationId xmlns:a16="http://schemas.microsoft.com/office/drawing/2014/main" id="{3602DE31-AA20-4758-A168-9255E558E2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81E804-283E-41BD-84C2-7D69830BB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A7E82-45F4-4232-8F28-092D6D1D9723}" type="slidenum">
              <a:rPr lang="en-GB" smtClean="0"/>
              <a:t>‹#›</a:t>
            </a:fld>
            <a:endParaRPr lang="en-GB"/>
          </a:p>
        </p:txBody>
      </p:sp>
    </p:spTree>
    <p:extLst>
      <p:ext uri="{BB962C8B-B14F-4D97-AF65-F5344CB8AC3E}">
        <p14:creationId xmlns:p14="http://schemas.microsoft.com/office/powerpoint/2010/main" val="1926635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1F7BC-C957-4F27-90DC-E1C5F1E3D323}"/>
              </a:ext>
            </a:extLst>
          </p:cNvPr>
          <p:cNvSpPr>
            <a:spLocks noGrp="1"/>
          </p:cNvSpPr>
          <p:nvPr>
            <p:ph type="ctrTitle"/>
          </p:nvPr>
        </p:nvSpPr>
        <p:spPr>
          <a:xfrm>
            <a:off x="965200" y="1383528"/>
            <a:ext cx="5925989" cy="3167510"/>
          </a:xfrm>
        </p:spPr>
        <p:txBody>
          <a:bodyPr anchor="b">
            <a:normAutofit/>
          </a:bodyPr>
          <a:lstStyle/>
          <a:p>
            <a:pPr algn="r"/>
            <a:r>
              <a:rPr lang="en-GB" sz="5300" dirty="0"/>
              <a:t>Mount House School Baking Booklet</a:t>
            </a:r>
            <a:br>
              <a:rPr lang="en-GB" sz="5300" dirty="0"/>
            </a:br>
            <a:r>
              <a:rPr lang="en-GB" sz="5300" dirty="0"/>
              <a:t>Spring Term 2</a:t>
            </a:r>
          </a:p>
        </p:txBody>
      </p:sp>
      <p:pic>
        <p:nvPicPr>
          <p:cNvPr id="5" name="Picture 4">
            <a:extLst>
              <a:ext uri="{FF2B5EF4-FFF2-40B4-BE49-F238E27FC236}">
                <a16:creationId xmlns:a16="http://schemas.microsoft.com/office/drawing/2014/main" id="{94F73989-629A-F8CB-6256-51983F2C636F}"/>
              </a:ext>
            </a:extLst>
          </p:cNvPr>
          <p:cNvPicPr>
            <a:picLocks noChangeAspect="1"/>
          </p:cNvPicPr>
          <p:nvPr/>
        </p:nvPicPr>
        <p:blipFill>
          <a:blip r:embed="rId2"/>
          <a:stretch>
            <a:fillRect/>
          </a:stretch>
        </p:blipFill>
        <p:spPr>
          <a:xfrm>
            <a:off x="7589586" y="2909455"/>
            <a:ext cx="3402851" cy="964265"/>
          </a:xfrm>
          <a:prstGeom prst="rect">
            <a:avLst/>
          </a:prstGeom>
        </p:spPr>
      </p:pic>
    </p:spTree>
    <p:extLst>
      <p:ext uri="{BB962C8B-B14F-4D97-AF65-F5344CB8AC3E}">
        <p14:creationId xmlns:p14="http://schemas.microsoft.com/office/powerpoint/2010/main" val="74796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C484A-4487-4B57-8714-17AB80F37281}"/>
              </a:ext>
            </a:extLst>
          </p:cNvPr>
          <p:cNvSpPr/>
          <p:nvPr/>
        </p:nvSpPr>
        <p:spPr>
          <a:xfrm>
            <a:off x="1115438" y="449308"/>
            <a:ext cx="9961124" cy="6001643"/>
          </a:xfrm>
          <a:prstGeom prst="rect">
            <a:avLst/>
          </a:prstGeom>
        </p:spPr>
        <p:txBody>
          <a:bodyPr wrap="square" lIns="91440" tIns="45720" rIns="91440" bIns="45720" anchor="t">
            <a:spAutoFit/>
          </a:bodyPr>
          <a:lstStyle/>
          <a:p>
            <a:endParaRPr lang="en-GB" sz="2400" b="1" i="0" dirty="0">
              <a:solidFill>
                <a:srgbClr val="333333"/>
              </a:solidFill>
              <a:effectLst/>
              <a:latin typeface="corporate-s"/>
            </a:endParaRPr>
          </a:p>
          <a:p>
            <a:endParaRPr lang="en-GB" sz="2400" b="1" dirty="0">
              <a:solidFill>
                <a:srgbClr val="333333"/>
              </a:solidFill>
              <a:latin typeface="corporate-s"/>
            </a:endParaRPr>
          </a:p>
          <a:p>
            <a:r>
              <a:rPr lang="en-GB" sz="2400" b="1" i="0" dirty="0">
                <a:solidFill>
                  <a:srgbClr val="333333"/>
                </a:solidFill>
                <a:effectLst/>
                <a:latin typeface="Calibri"/>
                <a:cs typeface="Calibri"/>
              </a:rPr>
              <a:t>Method</a:t>
            </a:r>
          </a:p>
          <a:p>
            <a:endParaRPr lang="en-GB" sz="2400" b="1" i="0" dirty="0">
              <a:solidFill>
                <a:srgbClr val="333333"/>
              </a:solidFill>
              <a:effectLst/>
              <a:latin typeface="Calibri"/>
              <a:cs typeface="Calibri"/>
            </a:endParaRPr>
          </a:p>
          <a:p>
            <a:r>
              <a:rPr lang="en-GB" sz="2400" b="1" i="0" dirty="0">
                <a:effectLst/>
                <a:latin typeface="Calibri"/>
                <a:cs typeface="Calibri"/>
              </a:rPr>
              <a:t>STEP 1</a:t>
            </a:r>
          </a:p>
          <a:p>
            <a:r>
              <a:rPr lang="en-GB" sz="2400" b="0" i="0" dirty="0">
                <a:effectLst/>
                <a:latin typeface="Calibri"/>
                <a:cs typeface="Calibri"/>
              </a:rPr>
              <a:t>Heat the oven to 180C/160C fan/gas 4. Butter and line a 28 x 18cm tin.</a:t>
            </a:r>
            <a:r>
              <a:rPr lang="en-GB" sz="2400" dirty="0">
                <a:latin typeface="Calibri"/>
                <a:cs typeface="Calibri"/>
              </a:rPr>
              <a:t> </a:t>
            </a:r>
          </a:p>
          <a:p>
            <a:r>
              <a:rPr lang="en-GB" sz="2400" dirty="0">
                <a:latin typeface="Calibri"/>
                <a:cs typeface="Calibri"/>
              </a:rPr>
              <a:t>Mix</a:t>
            </a:r>
            <a:r>
              <a:rPr lang="en-GB" sz="2400" b="0" i="0" dirty="0">
                <a:effectLst/>
                <a:latin typeface="Calibri"/>
                <a:cs typeface="Calibri"/>
              </a:rPr>
              <a:t> together the butter, both flours, ½ tsp salt and the 100g of sugar until the mixture resembles fine breadcrumbs.</a:t>
            </a:r>
            <a:r>
              <a:rPr lang="en-GB" sz="2400" dirty="0">
                <a:latin typeface="Calibri"/>
                <a:cs typeface="Calibri"/>
              </a:rPr>
              <a:t> </a:t>
            </a:r>
            <a:endParaRPr lang="en-GB" sz="2400" b="0" i="0" dirty="0">
              <a:effectLst/>
              <a:latin typeface="Calibri"/>
              <a:cs typeface="Calibri"/>
            </a:endParaRPr>
          </a:p>
          <a:p>
            <a:r>
              <a:rPr lang="en-GB" sz="2400" b="0" i="0" dirty="0">
                <a:effectLst/>
                <a:latin typeface="Calibri"/>
                <a:cs typeface="Calibri"/>
              </a:rPr>
              <a:t>Continue to mix</a:t>
            </a:r>
            <a:r>
              <a:rPr lang="en-GB" sz="2400" dirty="0">
                <a:latin typeface="Calibri"/>
                <a:cs typeface="Calibri"/>
              </a:rPr>
              <a:t> </a:t>
            </a:r>
            <a:r>
              <a:rPr lang="en-GB" sz="2400" b="0" i="0" dirty="0">
                <a:effectLst/>
                <a:latin typeface="Calibri"/>
                <a:cs typeface="Calibri"/>
              </a:rPr>
              <a:t>until it comes together into a rough ball.</a:t>
            </a:r>
          </a:p>
          <a:p>
            <a:r>
              <a:rPr lang="en-GB" sz="2400" dirty="0">
                <a:latin typeface="Calibri"/>
                <a:cs typeface="Calibri"/>
              </a:rPr>
              <a:t>Press the dough down into the tin and using a knife</a:t>
            </a:r>
            <a:r>
              <a:rPr lang="en-GB" sz="2400" b="0" i="0" dirty="0">
                <a:effectLst/>
                <a:latin typeface="Calibri"/>
                <a:cs typeface="Calibri"/>
              </a:rPr>
              <a:t> mark the dough into 16 bars.</a:t>
            </a:r>
          </a:p>
          <a:p>
            <a:endParaRPr lang="en-GB" sz="2400" b="0" i="0" dirty="0">
              <a:effectLst/>
              <a:latin typeface="Calibri"/>
              <a:cs typeface="Calibri"/>
            </a:endParaRPr>
          </a:p>
          <a:p>
            <a:r>
              <a:rPr lang="en-GB" sz="2400" b="1" i="0" dirty="0">
                <a:effectLst/>
                <a:latin typeface="Calibri"/>
                <a:cs typeface="Calibri"/>
              </a:rPr>
              <a:t>STEP 2</a:t>
            </a:r>
          </a:p>
          <a:p>
            <a:r>
              <a:rPr lang="en-GB" sz="2400" b="0" i="0" dirty="0">
                <a:effectLst/>
                <a:latin typeface="Calibri"/>
                <a:cs typeface="Calibri"/>
              </a:rPr>
              <a:t>Sprinkle over the remaining sugar and bake for 25-30 mins until golden and set.</a:t>
            </a:r>
            <a:r>
              <a:rPr lang="en-GB" sz="2400" dirty="0">
                <a:latin typeface="Calibri"/>
                <a:cs typeface="Calibri"/>
              </a:rPr>
              <a:t> </a:t>
            </a:r>
            <a:endParaRPr lang="en-GB" sz="2400" b="0" i="0" dirty="0">
              <a:effectLst/>
              <a:latin typeface="Calibri"/>
              <a:cs typeface="Calibri"/>
            </a:endParaRPr>
          </a:p>
          <a:p>
            <a:r>
              <a:rPr lang="en-GB" sz="2400" b="0" i="0" dirty="0">
                <a:effectLst/>
                <a:latin typeface="Calibri"/>
                <a:cs typeface="Calibri"/>
              </a:rPr>
              <a:t>Remove from the oven and allow to cool.</a:t>
            </a:r>
          </a:p>
        </p:txBody>
      </p:sp>
      <p:pic>
        <p:nvPicPr>
          <p:cNvPr id="4" name="Picture 3">
            <a:extLst>
              <a:ext uri="{FF2B5EF4-FFF2-40B4-BE49-F238E27FC236}">
                <a16:creationId xmlns:a16="http://schemas.microsoft.com/office/drawing/2014/main" id="{A4080C88-A2AF-C1FE-DD3A-A7F6513FCD06}"/>
              </a:ext>
            </a:extLst>
          </p:cNvPr>
          <p:cNvPicPr>
            <a:picLocks noChangeAspect="1"/>
          </p:cNvPicPr>
          <p:nvPr/>
        </p:nvPicPr>
        <p:blipFill>
          <a:blip r:embed="rId2"/>
          <a:stretch>
            <a:fillRect/>
          </a:stretch>
        </p:blipFill>
        <p:spPr>
          <a:xfrm>
            <a:off x="3665172" y="0"/>
            <a:ext cx="4279763" cy="1213209"/>
          </a:xfrm>
          <a:prstGeom prst="rect">
            <a:avLst/>
          </a:prstGeom>
        </p:spPr>
      </p:pic>
    </p:spTree>
    <p:extLst>
      <p:ext uri="{BB962C8B-B14F-4D97-AF65-F5344CB8AC3E}">
        <p14:creationId xmlns:p14="http://schemas.microsoft.com/office/powerpoint/2010/main" val="172988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62D8D85-33CC-48C0-9087-832B30B25ACC}"/>
              </a:ext>
            </a:extLst>
          </p:cNvPr>
          <p:cNvSpPr/>
          <p:nvPr/>
        </p:nvSpPr>
        <p:spPr>
          <a:xfrm>
            <a:off x="590719" y="2330505"/>
            <a:ext cx="5278066" cy="3979585"/>
          </a:xfrm>
          <a:prstGeom prst="rect">
            <a:avLst/>
          </a:prstGeom>
        </p:spPr>
        <p:txBody>
          <a:bodyPr vert="horz" lIns="91440" tIns="45720" rIns="91440" bIns="45720" rtlCol="0" anchor="ctr">
            <a:normAutofit fontScale="77500" lnSpcReduction="20000"/>
          </a:bodyPr>
          <a:lstStyle/>
          <a:p>
            <a:pPr fontAlgn="base"/>
            <a:r>
              <a:rPr lang="en-GB" b="1" dirty="0"/>
              <a:t>Ingredients</a:t>
            </a:r>
          </a:p>
          <a:p>
            <a:pPr fontAlgn="base"/>
            <a:r>
              <a:rPr lang="en-GB" b="1" dirty="0"/>
              <a:t>For the cupcakes</a:t>
            </a:r>
          </a:p>
          <a:p>
            <a:pPr marL="285750" indent="-285750" fontAlgn="base">
              <a:buFont typeface="Arial" panose="020B0604020202020204" pitchFamily="34" charset="0"/>
              <a:buChar char="•"/>
            </a:pPr>
            <a:r>
              <a:rPr lang="en-GB" dirty="0"/>
              <a:t>200g/7oz unsalted butter, softened</a:t>
            </a:r>
          </a:p>
          <a:p>
            <a:pPr marL="285750" indent="-285750" fontAlgn="base">
              <a:buFont typeface="Arial" panose="020B0604020202020204" pitchFamily="34" charset="0"/>
              <a:buChar char="•"/>
            </a:pPr>
            <a:r>
              <a:rPr lang="en-GB" dirty="0"/>
              <a:t>200g/7oz caster sugar</a:t>
            </a:r>
          </a:p>
          <a:p>
            <a:pPr marL="285750" indent="-285750" fontAlgn="base">
              <a:buFont typeface="Arial" panose="020B0604020202020204" pitchFamily="34" charset="0"/>
              <a:buChar char="•"/>
            </a:pPr>
            <a:r>
              <a:rPr lang="en-GB" dirty="0"/>
              <a:t>1 lemon, finely grated zest only</a:t>
            </a:r>
          </a:p>
          <a:p>
            <a:pPr marL="285750" indent="-285750" fontAlgn="base">
              <a:buFont typeface="Arial" panose="020B0604020202020204" pitchFamily="34" charset="0"/>
              <a:buChar char="•"/>
            </a:pPr>
            <a:r>
              <a:rPr lang="en-GB" dirty="0"/>
              <a:t>3 large free-range eggs</a:t>
            </a:r>
          </a:p>
          <a:p>
            <a:pPr marL="285750" indent="-285750" fontAlgn="base">
              <a:buFont typeface="Arial" panose="020B0604020202020204" pitchFamily="34" charset="0"/>
              <a:buChar char="•"/>
            </a:pPr>
            <a:r>
              <a:rPr lang="en-GB" dirty="0"/>
              <a:t>200g/7oz plain flour</a:t>
            </a:r>
          </a:p>
          <a:p>
            <a:pPr marL="285750" indent="-285750" fontAlgn="base">
              <a:buFont typeface="Arial" panose="020B0604020202020204" pitchFamily="34" charset="0"/>
              <a:buChar char="•"/>
            </a:pPr>
            <a:r>
              <a:rPr lang="en-GB" dirty="0"/>
              <a:t>2 tsp baking powder (school to provide)</a:t>
            </a:r>
          </a:p>
          <a:p>
            <a:pPr marL="285750" indent="-285750" fontAlgn="base">
              <a:buFont typeface="Arial" panose="020B0604020202020204" pitchFamily="34" charset="0"/>
              <a:buChar char="•"/>
            </a:pPr>
            <a:r>
              <a:rPr lang="en-GB" dirty="0"/>
              <a:t>pinch salt (school to provide)</a:t>
            </a:r>
          </a:p>
          <a:p>
            <a:pPr marL="285750" indent="-285750" fontAlgn="base">
              <a:buFont typeface="Arial" panose="020B0604020202020204" pitchFamily="34" charset="0"/>
              <a:buChar char="•"/>
            </a:pPr>
            <a:r>
              <a:rPr lang="en-GB" dirty="0"/>
              <a:t>3 tbsp milk (school to provide)</a:t>
            </a:r>
          </a:p>
          <a:p>
            <a:pPr fontAlgn="base"/>
            <a:endParaRPr lang="en-GB" dirty="0"/>
          </a:p>
          <a:p>
            <a:pPr fontAlgn="base"/>
            <a:r>
              <a:rPr lang="en-GB" b="1" dirty="0"/>
              <a:t>For the buttercream</a:t>
            </a:r>
          </a:p>
          <a:p>
            <a:pPr marL="285750" indent="-285750" fontAlgn="base">
              <a:buFont typeface="Arial" panose="020B0604020202020204" pitchFamily="34" charset="0"/>
              <a:buChar char="•"/>
            </a:pPr>
            <a:r>
              <a:rPr lang="en-GB" dirty="0"/>
              <a:t>200g/7oz unsalted butter, softened</a:t>
            </a:r>
          </a:p>
          <a:p>
            <a:pPr marL="285750" indent="-285750" fontAlgn="base">
              <a:buFont typeface="Arial" panose="020B0604020202020204" pitchFamily="34" charset="0"/>
              <a:buChar char="•"/>
            </a:pPr>
            <a:r>
              <a:rPr lang="en-GB" dirty="0"/>
              <a:t>1 lemon, finely grated zest only</a:t>
            </a:r>
          </a:p>
          <a:p>
            <a:pPr marL="285750" indent="-285750" fontAlgn="base">
              <a:buFont typeface="Arial" panose="020B0604020202020204" pitchFamily="34" charset="0"/>
              <a:buChar char="•"/>
            </a:pPr>
            <a:r>
              <a:rPr lang="en-GB" dirty="0"/>
              <a:t>320g/11½oz icing sugar</a:t>
            </a:r>
          </a:p>
          <a:p>
            <a:pPr marL="285750" indent="-285750" fontAlgn="base">
              <a:buFont typeface="Arial" panose="020B0604020202020204" pitchFamily="34" charset="0"/>
              <a:buChar char="•"/>
            </a:pPr>
            <a:r>
              <a:rPr lang="en-GB" dirty="0"/>
              <a:t>2 tbsp fresh lemon juice</a:t>
            </a:r>
          </a:p>
          <a:p>
            <a:pPr fontAlgn="base"/>
            <a:endParaRPr lang="en-GB" dirty="0"/>
          </a:p>
          <a:p>
            <a:pPr fontAlgn="base"/>
            <a:r>
              <a:rPr lang="en-GB" b="1" dirty="0"/>
              <a:t>For the topping</a:t>
            </a:r>
          </a:p>
          <a:p>
            <a:pPr marL="285750" indent="-285750" fontAlgn="base">
              <a:buFont typeface="Arial" panose="020B0604020202020204" pitchFamily="34" charset="0"/>
              <a:buChar char="•"/>
            </a:pPr>
            <a:r>
              <a:rPr lang="en-GB" dirty="0"/>
              <a:t>150g/5½oz desiccated coconut</a:t>
            </a:r>
          </a:p>
          <a:p>
            <a:pPr marL="285750" indent="-285750" fontAlgn="base">
              <a:buFont typeface="Arial" panose="020B0604020202020204" pitchFamily="34" charset="0"/>
              <a:buChar char="•"/>
            </a:pPr>
            <a:r>
              <a:rPr lang="en-GB" dirty="0"/>
              <a:t>12 large marshmallows</a:t>
            </a:r>
          </a:p>
          <a:p>
            <a:pPr marL="285750" indent="-285750" fontAlgn="base">
              <a:buFont typeface="Arial" panose="020B0604020202020204" pitchFamily="34" charset="0"/>
              <a:buChar char="•"/>
            </a:pPr>
            <a:r>
              <a:rPr lang="en-GB" dirty="0"/>
              <a:t>black sugar pearls, for the eyes (optional)</a:t>
            </a:r>
          </a:p>
          <a:p>
            <a:pPr marL="285750" indent="-285750" fontAlgn="base">
              <a:buFont typeface="Arial" panose="020B0604020202020204" pitchFamily="34" charset="0"/>
              <a:buChar char="•"/>
            </a:pPr>
            <a:r>
              <a:rPr lang="en-GB" dirty="0"/>
              <a:t>pink jelly beans, for the noses (optional)</a:t>
            </a:r>
          </a:p>
          <a:p>
            <a:pPr indent="-228600">
              <a:lnSpc>
                <a:spcPct val="90000"/>
              </a:lnSpc>
              <a:spcAft>
                <a:spcPts val="600"/>
              </a:spcAft>
              <a:buFont typeface="Arial" panose="020B0604020202020204" pitchFamily="34" charset="0"/>
              <a:buChar char="•"/>
            </a:pPr>
            <a:endParaRPr lang="en-US" sz="1600" dirty="0">
              <a:effectLst/>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D58F05D-DD72-4DDF-8809-BAEF3915D552}"/>
              </a:ext>
            </a:extLst>
          </p:cNvPr>
          <p:cNvPicPr>
            <a:picLocks noChangeAspect="1"/>
          </p:cNvPicPr>
          <p:nvPr/>
        </p:nvPicPr>
        <p:blipFill>
          <a:blip r:embed="rId2"/>
          <a:stretch>
            <a:fillRect/>
          </a:stretch>
        </p:blipFill>
        <p:spPr>
          <a:xfrm>
            <a:off x="6941396" y="3751093"/>
            <a:ext cx="4681485" cy="2432357"/>
          </a:xfrm>
          <a:prstGeom prst="rect">
            <a:avLst/>
          </a:prstGeom>
        </p:spPr>
      </p:pic>
      <p:pic>
        <p:nvPicPr>
          <p:cNvPr id="4" name="Picture 3">
            <a:extLst>
              <a:ext uri="{FF2B5EF4-FFF2-40B4-BE49-F238E27FC236}">
                <a16:creationId xmlns:a16="http://schemas.microsoft.com/office/drawing/2014/main" id="{7F094E6B-5EBF-6DE3-2F2A-ABD6F7F27CBF}"/>
              </a:ext>
            </a:extLst>
          </p:cNvPr>
          <p:cNvPicPr>
            <a:picLocks noChangeAspect="1"/>
          </p:cNvPicPr>
          <p:nvPr/>
        </p:nvPicPr>
        <p:blipFill>
          <a:blip r:embed="rId3"/>
          <a:stretch>
            <a:fillRect/>
          </a:stretch>
        </p:blipFill>
        <p:spPr>
          <a:xfrm>
            <a:off x="7204883" y="1083484"/>
            <a:ext cx="4279763" cy="1213209"/>
          </a:xfrm>
          <a:prstGeom prst="rect">
            <a:avLst/>
          </a:prstGeom>
        </p:spPr>
      </p:pic>
    </p:spTree>
    <p:extLst>
      <p:ext uri="{BB962C8B-B14F-4D97-AF65-F5344CB8AC3E}">
        <p14:creationId xmlns:p14="http://schemas.microsoft.com/office/powerpoint/2010/main" val="36807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D4EDB-348F-41EF-8471-0984549AE183}"/>
              </a:ext>
            </a:extLst>
          </p:cNvPr>
          <p:cNvSpPr/>
          <p:nvPr/>
        </p:nvSpPr>
        <p:spPr>
          <a:xfrm>
            <a:off x="466928" y="810668"/>
            <a:ext cx="11517549" cy="646331"/>
          </a:xfrm>
          <a:prstGeom prst="rect">
            <a:avLst/>
          </a:prstGeom>
        </p:spPr>
        <p:txBody>
          <a:bodyPr wrap="square" lIns="91440" tIns="45720" rIns="91440" bIns="45720" anchor="t">
            <a:spAutoFit/>
          </a:bodyPr>
          <a:lstStyle/>
          <a:p>
            <a:endParaRPr lang="en-GB" sz="1600" b="1" i="0" dirty="0">
              <a:solidFill>
                <a:srgbClr val="333333"/>
              </a:solidFill>
              <a:effectLst/>
              <a:latin typeface="corporate-s"/>
            </a:endParaRPr>
          </a:p>
          <a:p>
            <a:r>
              <a:rPr lang="en-GB" sz="2000" b="1" i="0" dirty="0">
                <a:solidFill>
                  <a:srgbClr val="333333"/>
                </a:solidFill>
                <a:effectLst/>
                <a:latin typeface="Calibri"/>
                <a:cs typeface="Calibri"/>
              </a:rPr>
              <a:t>Method</a:t>
            </a:r>
          </a:p>
        </p:txBody>
      </p:sp>
      <p:sp>
        <p:nvSpPr>
          <p:cNvPr id="5" name="Rectangle 4">
            <a:extLst>
              <a:ext uri="{FF2B5EF4-FFF2-40B4-BE49-F238E27FC236}">
                <a16:creationId xmlns:a16="http://schemas.microsoft.com/office/drawing/2014/main" id="{45E4E45A-36F3-47C7-879D-EBF5DB4F4785}"/>
              </a:ext>
            </a:extLst>
          </p:cNvPr>
          <p:cNvSpPr/>
          <p:nvPr/>
        </p:nvSpPr>
        <p:spPr>
          <a:xfrm>
            <a:off x="466928" y="1598517"/>
            <a:ext cx="10759872" cy="4524315"/>
          </a:xfrm>
          <a:prstGeom prst="rect">
            <a:avLst/>
          </a:prstGeom>
        </p:spPr>
        <p:txBody>
          <a:bodyPr wrap="square">
            <a:spAutoFit/>
          </a:bodyPr>
          <a:lstStyle/>
          <a:p>
            <a:pPr fontAlgn="base"/>
            <a:r>
              <a:rPr lang="en-GB" b="1" dirty="0">
                <a:solidFill>
                  <a:srgbClr val="141414"/>
                </a:solidFill>
                <a:latin typeface="ReithSans"/>
              </a:rPr>
              <a:t>STEP 1</a:t>
            </a:r>
            <a:r>
              <a:rPr lang="en-GB" dirty="0">
                <a:solidFill>
                  <a:srgbClr val="141414"/>
                </a:solidFill>
                <a:latin typeface="ReithSans"/>
              </a:rPr>
              <a:t>: Preheat the oven to 180C/160C Fan/Gas 4. Line a 12-hole cupcake tin with paper cases.</a:t>
            </a:r>
          </a:p>
          <a:p>
            <a:pPr fontAlgn="base"/>
            <a:r>
              <a:rPr lang="en-GB" b="1" dirty="0">
                <a:solidFill>
                  <a:srgbClr val="141414"/>
                </a:solidFill>
                <a:latin typeface="ReithSans"/>
              </a:rPr>
              <a:t>STEP 2</a:t>
            </a:r>
            <a:r>
              <a:rPr lang="en-GB" dirty="0">
                <a:solidFill>
                  <a:srgbClr val="141414"/>
                </a:solidFill>
                <a:latin typeface="ReithSans"/>
              </a:rPr>
              <a:t>: To make the cupcakes, beat the butter, sugar and lemon zest together - whisk for 3–5 minutes until very pale and fluffy. </a:t>
            </a:r>
          </a:p>
          <a:p>
            <a:pPr fontAlgn="base"/>
            <a:r>
              <a:rPr lang="en-GB" b="1" dirty="0">
                <a:solidFill>
                  <a:srgbClr val="141414"/>
                </a:solidFill>
                <a:latin typeface="ReithSans"/>
              </a:rPr>
              <a:t>STEP 3</a:t>
            </a:r>
            <a:r>
              <a:rPr lang="en-GB" dirty="0">
                <a:solidFill>
                  <a:srgbClr val="141414"/>
                </a:solidFill>
                <a:latin typeface="ReithSans"/>
              </a:rPr>
              <a:t>: Add the eggs in one at a time, beating the mixture well after each one.</a:t>
            </a:r>
          </a:p>
          <a:p>
            <a:pPr fontAlgn="base"/>
            <a:r>
              <a:rPr lang="en-GB" b="1" dirty="0">
                <a:solidFill>
                  <a:srgbClr val="141414"/>
                </a:solidFill>
                <a:latin typeface="ReithSans"/>
              </a:rPr>
              <a:t>STEP 4: </a:t>
            </a:r>
            <a:r>
              <a:rPr lang="en-GB" dirty="0">
                <a:solidFill>
                  <a:srgbClr val="141414"/>
                </a:solidFill>
                <a:latin typeface="ReithSans"/>
              </a:rPr>
              <a:t>In a separate bowl, sift together the flour, baking powder and salt. Pour this into the butter mixture and mix on a low speed until smooth before stirring in the milk.</a:t>
            </a:r>
          </a:p>
          <a:p>
            <a:pPr fontAlgn="base"/>
            <a:r>
              <a:rPr lang="en-GB" b="1" dirty="0">
                <a:solidFill>
                  <a:srgbClr val="141414"/>
                </a:solidFill>
                <a:latin typeface="ReithSans"/>
              </a:rPr>
              <a:t>STEP 5: </a:t>
            </a:r>
            <a:r>
              <a:rPr lang="en-GB" dirty="0">
                <a:solidFill>
                  <a:srgbClr val="141414"/>
                </a:solidFill>
                <a:latin typeface="ReithSans"/>
              </a:rPr>
              <a:t>Scoop the mixture evenly into the cupcake cases and bake for 20–25 minutes until golden and well risen. Remove from the oven and leave to cool completely.</a:t>
            </a:r>
          </a:p>
          <a:p>
            <a:pPr fontAlgn="base"/>
            <a:r>
              <a:rPr lang="en-GB" b="1" dirty="0">
                <a:solidFill>
                  <a:srgbClr val="141414"/>
                </a:solidFill>
                <a:latin typeface="ReithSans"/>
              </a:rPr>
              <a:t>STEP 6: </a:t>
            </a:r>
            <a:r>
              <a:rPr lang="en-GB" dirty="0">
                <a:solidFill>
                  <a:srgbClr val="141414"/>
                </a:solidFill>
                <a:latin typeface="ReithSans"/>
              </a:rPr>
              <a:t>To make the buttercream, beat the butter and lemon zest</a:t>
            </a:r>
          </a:p>
          <a:p>
            <a:pPr fontAlgn="base"/>
            <a:r>
              <a:rPr lang="en-GB" b="1" dirty="0">
                <a:solidFill>
                  <a:srgbClr val="141414"/>
                </a:solidFill>
                <a:latin typeface="ReithSans"/>
              </a:rPr>
              <a:t>STEP 7: </a:t>
            </a:r>
            <a:r>
              <a:rPr lang="en-GB" dirty="0">
                <a:solidFill>
                  <a:srgbClr val="141414"/>
                </a:solidFill>
                <a:latin typeface="ReithSans"/>
              </a:rPr>
              <a:t>Sift in the icing sugar and beat until the buttercream is thick and fluffy. Pour in the lemon juice and beat for another few seconds to combine.</a:t>
            </a:r>
          </a:p>
          <a:p>
            <a:pPr fontAlgn="base"/>
            <a:r>
              <a:rPr lang="en-GB" b="1" dirty="0">
                <a:solidFill>
                  <a:srgbClr val="141414"/>
                </a:solidFill>
                <a:latin typeface="ReithSans"/>
              </a:rPr>
              <a:t>STEP 8: </a:t>
            </a:r>
            <a:r>
              <a:rPr lang="en-GB" dirty="0">
                <a:solidFill>
                  <a:srgbClr val="141414"/>
                </a:solidFill>
                <a:latin typeface="ReithSans"/>
              </a:rPr>
              <a:t>To assemble, pour the desiccated coconut into a shallow bowl. Spoon or pipe some buttercream onto each cupcake. Dip the cupcakes buttercream-side down into the coconut, making sure it is fully covered.</a:t>
            </a:r>
          </a:p>
          <a:p>
            <a:pPr fontAlgn="base"/>
            <a:r>
              <a:rPr lang="en-GB" b="1" dirty="0">
                <a:solidFill>
                  <a:srgbClr val="141414"/>
                </a:solidFill>
                <a:latin typeface="ReithSans"/>
              </a:rPr>
              <a:t>STEP 9: </a:t>
            </a:r>
            <a:r>
              <a:rPr lang="en-GB" dirty="0">
                <a:solidFill>
                  <a:srgbClr val="141414"/>
                </a:solidFill>
                <a:latin typeface="ReithSans"/>
              </a:rPr>
              <a:t>To make the bunny ears, use a pair of scissors to cut the marshmallows in half diagonally. Dip the sides of the marshmallows that have been cut into the desiccated coconut and place them on the cupcakes side-by-side so they look like bunny ears. Use the black sugar pearls and jelly beans to form the eyes and noses (if using).</a:t>
            </a:r>
            <a:endParaRPr lang="en-GB" b="0" i="0" dirty="0">
              <a:solidFill>
                <a:srgbClr val="141414"/>
              </a:solidFill>
              <a:effectLst/>
              <a:latin typeface="ReithSans"/>
            </a:endParaRPr>
          </a:p>
        </p:txBody>
      </p:sp>
      <p:pic>
        <p:nvPicPr>
          <p:cNvPr id="4" name="Picture 3">
            <a:extLst>
              <a:ext uri="{FF2B5EF4-FFF2-40B4-BE49-F238E27FC236}">
                <a16:creationId xmlns:a16="http://schemas.microsoft.com/office/drawing/2014/main" id="{0309B8A1-B532-9091-F297-31593F4C9A69}"/>
              </a:ext>
            </a:extLst>
          </p:cNvPr>
          <p:cNvPicPr>
            <a:picLocks noChangeAspect="1"/>
          </p:cNvPicPr>
          <p:nvPr/>
        </p:nvPicPr>
        <p:blipFill>
          <a:blip r:embed="rId2"/>
          <a:stretch>
            <a:fillRect/>
          </a:stretch>
        </p:blipFill>
        <p:spPr>
          <a:xfrm>
            <a:off x="3872991" y="0"/>
            <a:ext cx="4279763" cy="1213209"/>
          </a:xfrm>
          <a:prstGeom prst="rect">
            <a:avLst/>
          </a:prstGeom>
        </p:spPr>
      </p:pic>
    </p:spTree>
    <p:extLst>
      <p:ext uri="{BB962C8B-B14F-4D97-AF65-F5344CB8AC3E}">
        <p14:creationId xmlns:p14="http://schemas.microsoft.com/office/powerpoint/2010/main" val="299790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8AD82D8-0EAE-40E2-891B-92A5048E3E88}"/>
              </a:ext>
            </a:extLst>
          </p:cNvPr>
          <p:cNvSpPr/>
          <p:nvPr/>
        </p:nvSpPr>
        <p:spPr>
          <a:xfrm>
            <a:off x="590719" y="2330505"/>
            <a:ext cx="5278066" cy="3979585"/>
          </a:xfrm>
          <a:prstGeom prst="rect">
            <a:avLst/>
          </a:prstGeom>
        </p:spPr>
        <p:txBody>
          <a:bodyPr vert="horz" lIns="91440" tIns="45720" rIns="91440" bIns="45720" rtlCol="0" anchor="ctr">
            <a:normAutofit/>
          </a:bodyPr>
          <a:lstStyle/>
          <a:p>
            <a:pPr>
              <a:lnSpc>
                <a:spcPct val="90000"/>
              </a:lnSpc>
              <a:spcAft>
                <a:spcPts val="600"/>
              </a:spcAft>
            </a:pPr>
            <a:r>
              <a:rPr lang="en-US" sz="1400" b="1" dirty="0">
                <a:cs typeface="Calibri" panose="020F0502020204030204"/>
              </a:rPr>
              <a:t>INGREDIENTS</a:t>
            </a:r>
            <a:endParaRPr lang="en-US" sz="1400" b="1" dirty="0">
              <a:effectLst/>
              <a:cs typeface="Calibri" panose="020F0502020204030204"/>
            </a:endParaRPr>
          </a:p>
          <a:p>
            <a:pPr marL="285750" indent="-228600">
              <a:lnSpc>
                <a:spcPct val="90000"/>
              </a:lnSpc>
              <a:spcAft>
                <a:spcPts val="600"/>
              </a:spcAft>
              <a:buFont typeface="Arial" panose="020B0604020202020204" pitchFamily="34" charset="0"/>
              <a:buChar char="•"/>
            </a:pPr>
            <a:r>
              <a:rPr lang="en-US" sz="1400" dirty="0">
                <a:effectLst/>
              </a:rPr>
              <a:t>150ml sunflower oil, plus extra for the tin</a:t>
            </a:r>
            <a:endParaRPr lang="en-US" sz="1400" dirty="0">
              <a:effectLst/>
              <a:cs typeface="Calibri"/>
            </a:endParaRPr>
          </a:p>
          <a:p>
            <a:pPr marL="285750" indent="-228600">
              <a:lnSpc>
                <a:spcPct val="90000"/>
              </a:lnSpc>
              <a:spcAft>
                <a:spcPts val="600"/>
              </a:spcAft>
              <a:buFont typeface="Arial" panose="020B0604020202020204" pitchFamily="34" charset="0"/>
              <a:buChar char="•"/>
            </a:pPr>
            <a:r>
              <a:rPr lang="en-US" sz="1400" dirty="0">
                <a:effectLst/>
              </a:rPr>
              <a:t>165g golden caster sugar</a:t>
            </a:r>
          </a:p>
          <a:p>
            <a:pPr marL="285750" indent="-228600">
              <a:lnSpc>
                <a:spcPct val="90000"/>
              </a:lnSpc>
              <a:spcAft>
                <a:spcPts val="600"/>
              </a:spcAft>
              <a:buFont typeface="Arial" panose="020B0604020202020204" pitchFamily="34" charset="0"/>
              <a:buChar char="•"/>
            </a:pPr>
            <a:r>
              <a:rPr lang="en-US" sz="1400" dirty="0">
                <a:effectLst/>
              </a:rPr>
              <a:t>2 eggs</a:t>
            </a:r>
          </a:p>
          <a:p>
            <a:pPr marL="285750" indent="-228600">
              <a:lnSpc>
                <a:spcPct val="90000"/>
              </a:lnSpc>
              <a:spcAft>
                <a:spcPts val="600"/>
              </a:spcAft>
              <a:buFont typeface="Arial" panose="020B0604020202020204" pitchFamily="34" charset="0"/>
              <a:buChar char="•"/>
            </a:pPr>
            <a:r>
              <a:rPr lang="en-US" sz="1400" dirty="0">
                <a:effectLst/>
              </a:rPr>
              <a:t>150ml milk</a:t>
            </a:r>
            <a:endParaRPr lang="en-US" sz="1400" dirty="0">
              <a:effectLst/>
              <a:cs typeface="Calibri"/>
            </a:endParaRPr>
          </a:p>
          <a:p>
            <a:pPr marL="285750" indent="-228600">
              <a:lnSpc>
                <a:spcPct val="90000"/>
              </a:lnSpc>
              <a:spcAft>
                <a:spcPts val="600"/>
              </a:spcAft>
              <a:buFont typeface="Arial" panose="020B0604020202020204" pitchFamily="34" charset="0"/>
              <a:buChar char="•"/>
            </a:pPr>
            <a:r>
              <a:rPr lang="en-US" sz="1400" dirty="0">
                <a:effectLst/>
              </a:rPr>
              <a:t>165g self-raising flour</a:t>
            </a:r>
          </a:p>
          <a:p>
            <a:pPr marL="285750" indent="-228600">
              <a:lnSpc>
                <a:spcPct val="90000"/>
              </a:lnSpc>
              <a:spcAft>
                <a:spcPts val="600"/>
              </a:spcAft>
              <a:buFont typeface="Arial" panose="020B0604020202020204" pitchFamily="34" charset="0"/>
              <a:buChar char="•"/>
            </a:pPr>
            <a:r>
              <a:rPr lang="en-US" sz="1400" dirty="0">
                <a:effectLst/>
              </a:rPr>
              <a:t>3 tbsp cocoa powder</a:t>
            </a:r>
            <a:r>
              <a:rPr lang="en-US" sz="1400" dirty="0"/>
              <a:t> (school to provide)</a:t>
            </a:r>
            <a:endParaRPr lang="en-US" sz="1400" dirty="0">
              <a:effectLst/>
              <a:cs typeface="Calibri"/>
            </a:endParaRPr>
          </a:p>
          <a:p>
            <a:pPr marL="285750" indent="-228600">
              <a:lnSpc>
                <a:spcPct val="90000"/>
              </a:lnSpc>
              <a:spcAft>
                <a:spcPts val="600"/>
              </a:spcAft>
              <a:buFont typeface="Arial" panose="020B0604020202020204" pitchFamily="34" charset="0"/>
              <a:buChar char="•"/>
            </a:pPr>
            <a:r>
              <a:rPr lang="en-US" sz="1400" dirty="0">
                <a:effectLst/>
              </a:rPr>
              <a:t>1 tsp bicarbonate of soda</a:t>
            </a:r>
            <a:r>
              <a:rPr lang="en-US" sz="1400" dirty="0"/>
              <a:t> (school to provide)</a:t>
            </a:r>
            <a:endParaRPr lang="en-US" sz="1400" dirty="0">
              <a:effectLst/>
              <a:cs typeface="Calibri"/>
            </a:endParaRPr>
          </a:p>
          <a:p>
            <a:pPr>
              <a:lnSpc>
                <a:spcPct val="90000"/>
              </a:lnSpc>
              <a:spcAft>
                <a:spcPts val="600"/>
              </a:spcAft>
            </a:pPr>
            <a:r>
              <a:rPr lang="en-US" sz="1400" b="1" i="0" dirty="0">
                <a:effectLst/>
              </a:rPr>
              <a:t>For the chocolate fudge icing</a:t>
            </a:r>
            <a:endParaRPr lang="en-US" sz="1400" b="1" i="0" dirty="0">
              <a:effectLst/>
              <a:cs typeface="Calibri" panose="020F0502020204030204"/>
            </a:endParaRPr>
          </a:p>
          <a:p>
            <a:pPr marL="285750" indent="-228600">
              <a:lnSpc>
                <a:spcPct val="90000"/>
              </a:lnSpc>
              <a:spcAft>
                <a:spcPts val="600"/>
              </a:spcAft>
              <a:buFont typeface="Arial" panose="020B0604020202020204" pitchFamily="34" charset="0"/>
              <a:buChar char="•"/>
            </a:pPr>
            <a:r>
              <a:rPr lang="en-US" sz="1400" dirty="0">
                <a:effectLst/>
              </a:rPr>
              <a:t>100g milk or dark chocolate, chopped </a:t>
            </a:r>
            <a:endParaRPr lang="en-US" sz="1400" dirty="0"/>
          </a:p>
          <a:p>
            <a:pPr marL="285750" indent="-228600">
              <a:lnSpc>
                <a:spcPct val="90000"/>
              </a:lnSpc>
              <a:spcAft>
                <a:spcPts val="600"/>
              </a:spcAft>
              <a:buFont typeface="Arial" panose="020B0604020202020204" pitchFamily="34" charset="0"/>
              <a:buChar char="•"/>
            </a:pPr>
            <a:r>
              <a:rPr lang="en-US" sz="1400" dirty="0">
                <a:effectLst/>
              </a:rPr>
              <a:t>100g butter</a:t>
            </a:r>
            <a:endParaRPr lang="en-US" sz="1400" dirty="0">
              <a:effectLst/>
              <a:cs typeface="Calibri"/>
            </a:endParaRPr>
          </a:p>
          <a:p>
            <a:pPr marL="285750" indent="-228600">
              <a:lnSpc>
                <a:spcPct val="90000"/>
              </a:lnSpc>
              <a:spcAft>
                <a:spcPts val="600"/>
              </a:spcAft>
              <a:buFont typeface="Arial" panose="020B0604020202020204" pitchFamily="34" charset="0"/>
              <a:buChar char="•"/>
            </a:pPr>
            <a:r>
              <a:rPr lang="en-US" sz="1400" dirty="0">
                <a:effectLst/>
              </a:rPr>
              <a:t>100g icing sugar</a:t>
            </a:r>
          </a:p>
          <a:p>
            <a:pPr marL="285750" indent="-228600">
              <a:lnSpc>
                <a:spcPct val="90000"/>
              </a:lnSpc>
              <a:spcAft>
                <a:spcPts val="600"/>
              </a:spcAft>
              <a:buFont typeface="Arial" panose="020B0604020202020204" pitchFamily="34" charset="0"/>
              <a:buChar char="•"/>
            </a:pPr>
            <a:r>
              <a:rPr lang="en-US" sz="1400" dirty="0">
                <a:effectLst/>
              </a:rPr>
              <a:t>100g Easter treats (chocolate eggs, sweets, chocolate bar pieces)</a:t>
            </a:r>
            <a:endParaRPr lang="en-US" sz="1400" dirty="0">
              <a:effectLst/>
              <a:cs typeface="Calibri"/>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8A5E9D6-D32B-401F-809C-37BD91A73C45}"/>
              </a:ext>
            </a:extLst>
          </p:cNvPr>
          <p:cNvPicPr>
            <a:picLocks noChangeAspect="1"/>
          </p:cNvPicPr>
          <p:nvPr/>
        </p:nvPicPr>
        <p:blipFill>
          <a:blip r:embed="rId2"/>
          <a:stretch>
            <a:fillRect/>
          </a:stretch>
        </p:blipFill>
        <p:spPr>
          <a:xfrm>
            <a:off x="7892188" y="3707894"/>
            <a:ext cx="2778039" cy="2518756"/>
          </a:xfrm>
          <a:prstGeom prst="rect">
            <a:avLst/>
          </a:prstGeom>
        </p:spPr>
      </p:pic>
      <p:pic>
        <p:nvPicPr>
          <p:cNvPr id="5" name="Picture 4">
            <a:extLst>
              <a:ext uri="{FF2B5EF4-FFF2-40B4-BE49-F238E27FC236}">
                <a16:creationId xmlns:a16="http://schemas.microsoft.com/office/drawing/2014/main" id="{504923DC-579D-5868-DEC2-858E276309F1}"/>
              </a:ext>
            </a:extLst>
          </p:cNvPr>
          <p:cNvPicPr>
            <a:picLocks noChangeAspect="1"/>
          </p:cNvPicPr>
          <p:nvPr/>
        </p:nvPicPr>
        <p:blipFill>
          <a:blip r:embed="rId3"/>
          <a:stretch>
            <a:fillRect/>
          </a:stretch>
        </p:blipFill>
        <p:spPr>
          <a:xfrm>
            <a:off x="7117520" y="1083484"/>
            <a:ext cx="4279763" cy="1213209"/>
          </a:xfrm>
          <a:prstGeom prst="rect">
            <a:avLst/>
          </a:prstGeom>
        </p:spPr>
      </p:pic>
    </p:spTree>
    <p:extLst>
      <p:ext uri="{BB962C8B-B14F-4D97-AF65-F5344CB8AC3E}">
        <p14:creationId xmlns:p14="http://schemas.microsoft.com/office/powerpoint/2010/main" val="3692511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5E52E6-A23E-4047-A33C-B4055A13499E}"/>
              </a:ext>
            </a:extLst>
          </p:cNvPr>
          <p:cNvSpPr/>
          <p:nvPr/>
        </p:nvSpPr>
        <p:spPr>
          <a:xfrm>
            <a:off x="843064" y="1213209"/>
            <a:ext cx="10505871" cy="5016758"/>
          </a:xfrm>
          <a:prstGeom prst="rect">
            <a:avLst/>
          </a:prstGeom>
        </p:spPr>
        <p:txBody>
          <a:bodyPr wrap="square" lIns="91440" tIns="45720" rIns="91440" bIns="45720" anchor="t">
            <a:spAutoFit/>
          </a:bodyPr>
          <a:lstStyle/>
          <a:p>
            <a:r>
              <a:rPr lang="en-GB" sz="2000" b="1" i="0" dirty="0">
                <a:effectLst/>
                <a:latin typeface="Calibri"/>
                <a:cs typeface="Calibri"/>
              </a:rPr>
              <a:t>METHOD</a:t>
            </a:r>
          </a:p>
          <a:p>
            <a:r>
              <a:rPr lang="en-GB" sz="2000" b="1" i="0" dirty="0">
                <a:effectLst/>
                <a:latin typeface="Calibri"/>
                <a:cs typeface="Calibri"/>
              </a:rPr>
              <a:t>STEP 1</a:t>
            </a:r>
          </a:p>
          <a:p>
            <a:r>
              <a:rPr lang="en-GB" sz="2000" b="0" i="0" dirty="0">
                <a:effectLst/>
                <a:latin typeface="Calibri"/>
                <a:cs typeface="Calibri"/>
              </a:rPr>
              <a:t>Heat the oven to 180C/160C fan/gas 4.</a:t>
            </a:r>
            <a:r>
              <a:rPr lang="en-GB" sz="2000" dirty="0">
                <a:latin typeface="Calibri"/>
                <a:cs typeface="Calibri"/>
              </a:rPr>
              <a:t> </a:t>
            </a:r>
          </a:p>
          <a:p>
            <a:r>
              <a:rPr lang="en-GB" sz="2000" dirty="0">
                <a:latin typeface="Calibri"/>
                <a:cs typeface="Calibri"/>
              </a:rPr>
              <a:t>Line</a:t>
            </a:r>
            <a:r>
              <a:rPr lang="en-GB" sz="2000" b="0" i="0" dirty="0">
                <a:effectLst/>
                <a:latin typeface="Calibri"/>
                <a:cs typeface="Calibri"/>
              </a:rPr>
              <a:t> a traybake tin, about 20 x 30cm, and 5cm deep. </a:t>
            </a:r>
          </a:p>
          <a:p>
            <a:r>
              <a:rPr lang="en-GB" sz="2000" b="0" i="0" dirty="0">
                <a:effectLst/>
                <a:latin typeface="Calibri"/>
                <a:cs typeface="Calibri"/>
              </a:rPr>
              <a:t>Put the oil, sugar, eggs and milk in a bowl and whisk until well combined. </a:t>
            </a:r>
          </a:p>
          <a:p>
            <a:r>
              <a:rPr lang="en-GB" sz="2000" b="0" i="0" dirty="0">
                <a:effectLst/>
                <a:latin typeface="Calibri"/>
                <a:cs typeface="Calibri"/>
              </a:rPr>
              <a:t>Sieve over the flour, cocoa and bicarb, and stir briefly until combined.</a:t>
            </a:r>
            <a:r>
              <a:rPr lang="en-GB" sz="2000" dirty="0">
                <a:latin typeface="Calibri"/>
                <a:cs typeface="Calibri"/>
              </a:rPr>
              <a:t> </a:t>
            </a:r>
          </a:p>
          <a:p>
            <a:r>
              <a:rPr lang="en-GB" sz="2000" b="0" i="0" dirty="0">
                <a:effectLst/>
                <a:latin typeface="Calibri"/>
                <a:cs typeface="Calibri"/>
              </a:rPr>
              <a:t>Pour the mixture into the </a:t>
            </a:r>
            <a:r>
              <a:rPr lang="en-GB" sz="2000" dirty="0">
                <a:latin typeface="Calibri"/>
                <a:cs typeface="Calibri"/>
              </a:rPr>
              <a:t>tin and</a:t>
            </a:r>
            <a:r>
              <a:rPr lang="en-GB" sz="2000" b="0" i="0" dirty="0">
                <a:effectLst/>
                <a:latin typeface="Calibri"/>
                <a:cs typeface="Calibri"/>
              </a:rPr>
              <a:t> bake for 20-25 mins until the cake is well risen and springs back when pressed. Transfer to a wire rack and leave to cool completely.</a:t>
            </a:r>
            <a:endParaRPr lang="en-GB" dirty="0">
              <a:latin typeface="Calibri"/>
              <a:cs typeface="Calibri"/>
            </a:endParaRPr>
          </a:p>
          <a:p>
            <a:endParaRPr lang="en-GB" sz="2000" b="1" i="0" dirty="0">
              <a:effectLst/>
              <a:latin typeface="Calibri"/>
              <a:cs typeface="Calibri"/>
            </a:endParaRPr>
          </a:p>
          <a:p>
            <a:r>
              <a:rPr lang="en-GB" sz="2000" b="1" i="0" dirty="0">
                <a:effectLst/>
                <a:latin typeface="Calibri"/>
                <a:cs typeface="Calibri"/>
              </a:rPr>
              <a:t>STEP 2</a:t>
            </a:r>
          </a:p>
          <a:p>
            <a:r>
              <a:rPr lang="en-GB" sz="2000" b="0" i="0" dirty="0">
                <a:effectLst/>
                <a:latin typeface="Calibri"/>
                <a:cs typeface="Calibri"/>
              </a:rPr>
              <a:t>Melt the chocolate in a bowl </a:t>
            </a:r>
            <a:r>
              <a:rPr lang="en-GB" sz="2000" dirty="0">
                <a:latin typeface="Calibri"/>
                <a:cs typeface="Calibri"/>
              </a:rPr>
              <a:t>and  l</a:t>
            </a:r>
            <a:r>
              <a:rPr lang="en-GB" sz="2000" b="0" i="0" dirty="0">
                <a:effectLst/>
                <a:latin typeface="Calibri"/>
                <a:cs typeface="Calibri"/>
              </a:rPr>
              <a:t>eave to cool for a few minutes.</a:t>
            </a:r>
          </a:p>
          <a:p>
            <a:endParaRPr lang="en-GB" sz="2000" b="1" i="0" dirty="0">
              <a:effectLst/>
              <a:latin typeface="Calibri"/>
              <a:cs typeface="Calibri"/>
            </a:endParaRPr>
          </a:p>
          <a:p>
            <a:r>
              <a:rPr lang="en-GB" sz="2000" b="1" i="0" dirty="0">
                <a:effectLst/>
                <a:latin typeface="Calibri"/>
                <a:cs typeface="Calibri"/>
              </a:rPr>
              <a:t>STEP 3</a:t>
            </a:r>
          </a:p>
          <a:p>
            <a:r>
              <a:rPr lang="en-GB" sz="2000" b="0" i="0" dirty="0">
                <a:effectLst/>
                <a:latin typeface="Calibri"/>
                <a:cs typeface="Calibri"/>
              </a:rPr>
              <a:t>Beat the butter and icing sugar together until pale and fluffy, then drizzle in the chocolate and beat again until smooth and uniform in colour. Swirl the icing over the top of the cake, with a few peaks and swirls to decorate. Scatter with the Easter treats to serve.</a:t>
            </a:r>
          </a:p>
        </p:txBody>
      </p:sp>
      <p:pic>
        <p:nvPicPr>
          <p:cNvPr id="4" name="Picture 3">
            <a:extLst>
              <a:ext uri="{FF2B5EF4-FFF2-40B4-BE49-F238E27FC236}">
                <a16:creationId xmlns:a16="http://schemas.microsoft.com/office/drawing/2014/main" id="{35F73B2F-83C0-2866-0696-1C0DA882FC24}"/>
              </a:ext>
            </a:extLst>
          </p:cNvPr>
          <p:cNvPicPr>
            <a:picLocks noChangeAspect="1"/>
          </p:cNvPicPr>
          <p:nvPr/>
        </p:nvPicPr>
        <p:blipFill>
          <a:blip r:embed="rId2"/>
          <a:stretch>
            <a:fillRect/>
          </a:stretch>
        </p:blipFill>
        <p:spPr>
          <a:xfrm>
            <a:off x="3821036" y="0"/>
            <a:ext cx="4279763" cy="1213209"/>
          </a:xfrm>
          <a:prstGeom prst="rect">
            <a:avLst/>
          </a:prstGeom>
        </p:spPr>
      </p:pic>
    </p:spTree>
    <p:extLst>
      <p:ext uri="{BB962C8B-B14F-4D97-AF65-F5344CB8AC3E}">
        <p14:creationId xmlns:p14="http://schemas.microsoft.com/office/powerpoint/2010/main" val="195819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A3F332-628A-44E1-A3CD-25051153506A}"/>
              </a:ext>
            </a:extLst>
          </p:cNvPr>
          <p:cNvSpPr>
            <a:spLocks noGrp="1"/>
          </p:cNvSpPr>
          <p:nvPr>
            <p:ph type="title"/>
          </p:nvPr>
        </p:nvSpPr>
        <p:spPr>
          <a:xfrm>
            <a:off x="1285240" y="1050595"/>
            <a:ext cx="8074815" cy="1618489"/>
          </a:xfrm>
        </p:spPr>
        <p:txBody>
          <a:bodyPr anchor="ctr">
            <a:normAutofit/>
          </a:bodyPr>
          <a:lstStyle/>
          <a:p>
            <a:r>
              <a:rPr lang="en-GB" sz="7200" b="1"/>
              <a:t>DATES</a:t>
            </a:r>
          </a:p>
        </p:txBody>
      </p:sp>
      <p:sp>
        <p:nvSpPr>
          <p:cNvPr id="3" name="Content Placeholder 2">
            <a:extLst>
              <a:ext uri="{FF2B5EF4-FFF2-40B4-BE49-F238E27FC236}">
                <a16:creationId xmlns:a16="http://schemas.microsoft.com/office/drawing/2014/main" id="{0D4792C4-3B25-47FB-B706-76B70E3AD409}"/>
              </a:ext>
            </a:extLst>
          </p:cNvPr>
          <p:cNvSpPr>
            <a:spLocks noGrp="1"/>
          </p:cNvSpPr>
          <p:nvPr>
            <p:ph idx="1"/>
          </p:nvPr>
        </p:nvSpPr>
        <p:spPr>
          <a:xfrm>
            <a:off x="1285240" y="2969469"/>
            <a:ext cx="8074815" cy="2800395"/>
          </a:xfrm>
        </p:spPr>
        <p:txBody>
          <a:bodyPr anchor="t">
            <a:normAutofit/>
          </a:bodyPr>
          <a:lstStyle/>
          <a:p>
            <a:pPr marL="0" indent="0">
              <a:buNone/>
            </a:pPr>
            <a:r>
              <a:rPr lang="en-GB" sz="2000" dirty="0"/>
              <a:t>Week 1: lemon school cake (w/c 24.02.2025)</a:t>
            </a:r>
          </a:p>
          <a:p>
            <a:pPr marL="0" indent="0">
              <a:buNone/>
            </a:pPr>
            <a:r>
              <a:rPr lang="en-GB" sz="2000" dirty="0"/>
              <a:t>Week 2: pancakes (w/c 03.03.2025)</a:t>
            </a:r>
          </a:p>
          <a:p>
            <a:pPr marL="0" indent="0">
              <a:buNone/>
            </a:pPr>
            <a:r>
              <a:rPr lang="en-GB" sz="2000" dirty="0"/>
              <a:t>Week 3:  chocolate fairy cakes (w/c 10.03.2025)</a:t>
            </a:r>
          </a:p>
          <a:p>
            <a:pPr marL="0" indent="0">
              <a:buNone/>
            </a:pPr>
            <a:r>
              <a:rPr lang="en-GB" sz="2000" dirty="0"/>
              <a:t>Week 4: shortbread biscuits (w/c 17.03.2025)</a:t>
            </a:r>
          </a:p>
          <a:p>
            <a:pPr marL="0" indent="0">
              <a:buNone/>
            </a:pPr>
            <a:r>
              <a:rPr lang="en-GB" sz="2000" dirty="0"/>
              <a:t>Week 5: Easter bunny lemon cakes (24.03.2025)</a:t>
            </a:r>
          </a:p>
          <a:p>
            <a:pPr marL="0" indent="0">
              <a:buNone/>
            </a:pPr>
            <a:r>
              <a:rPr lang="en-GB" sz="2000" dirty="0"/>
              <a:t>Week 6: Easter tray bake (31.03.2025)</a:t>
            </a:r>
          </a:p>
          <a:p>
            <a:pPr marL="0" indent="0">
              <a:buNone/>
            </a:pPr>
            <a:endParaRPr lang="en-GB" sz="2400" dirty="0"/>
          </a:p>
        </p:txBody>
      </p:sp>
    </p:spTree>
    <p:extLst>
      <p:ext uri="{BB962C8B-B14F-4D97-AF65-F5344CB8AC3E}">
        <p14:creationId xmlns:p14="http://schemas.microsoft.com/office/powerpoint/2010/main" val="300072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DD8AF59-9E48-4C52-A142-449B26EBB259}"/>
              </a:ext>
            </a:extLst>
          </p:cNvPr>
          <p:cNvSpPr/>
          <p:nvPr/>
        </p:nvSpPr>
        <p:spPr>
          <a:xfrm>
            <a:off x="665085" y="2123821"/>
            <a:ext cx="5278066" cy="3509740"/>
          </a:xfrm>
          <a:prstGeom prst="rect">
            <a:avLst/>
          </a:prstGeom>
        </p:spPr>
        <p:txBody>
          <a:bodyPr vert="horz" lIns="91440" tIns="45720" rIns="91440" bIns="45720" rtlCol="0" anchor="ctr">
            <a:normAutofit/>
          </a:bodyPr>
          <a:lstStyle/>
          <a:p>
            <a:pPr fontAlgn="base"/>
            <a:r>
              <a:rPr lang="en-GB" b="1" dirty="0"/>
              <a:t>Ingredients</a:t>
            </a:r>
          </a:p>
          <a:p>
            <a:pPr marL="285750" indent="-285750" fontAlgn="base">
              <a:buFont typeface="Arial" panose="020B0604020202020204" pitchFamily="34" charset="0"/>
              <a:buChar char="•"/>
            </a:pPr>
            <a:r>
              <a:rPr lang="en-GB" dirty="0"/>
              <a:t>225g/8oz butter, softened, plus extra for greasing</a:t>
            </a:r>
          </a:p>
          <a:p>
            <a:pPr marL="285750" indent="-285750" fontAlgn="base">
              <a:buFont typeface="Arial" panose="020B0604020202020204" pitchFamily="34" charset="0"/>
              <a:buChar char="•"/>
            </a:pPr>
            <a:r>
              <a:rPr lang="en-GB" dirty="0"/>
              <a:t>225g/8oz caster sugar</a:t>
            </a:r>
          </a:p>
          <a:p>
            <a:pPr marL="285750" indent="-285750" fontAlgn="base">
              <a:buFont typeface="Arial" panose="020B0604020202020204" pitchFamily="34" charset="0"/>
              <a:buChar char="•"/>
            </a:pPr>
            <a:r>
              <a:rPr lang="en-GB" dirty="0"/>
              <a:t>250g/9oz self-raising flour</a:t>
            </a:r>
          </a:p>
          <a:p>
            <a:pPr marL="285750" indent="-285750" fontAlgn="base">
              <a:buFont typeface="Arial" panose="020B0604020202020204" pitchFamily="34" charset="0"/>
              <a:buChar char="•"/>
            </a:pPr>
            <a:r>
              <a:rPr lang="en-GB" dirty="0"/>
              <a:t>4 free-range eggs</a:t>
            </a:r>
          </a:p>
          <a:p>
            <a:pPr marL="285750" indent="-285750" fontAlgn="base">
              <a:buFont typeface="Arial" panose="020B0604020202020204" pitchFamily="34" charset="0"/>
              <a:buChar char="•"/>
            </a:pPr>
            <a:r>
              <a:rPr lang="en-GB" dirty="0"/>
              <a:t>3 tbsp milk (school to provide)</a:t>
            </a:r>
          </a:p>
          <a:p>
            <a:pPr marL="285750" indent="-285750" fontAlgn="base">
              <a:buFont typeface="Arial" panose="020B0604020202020204" pitchFamily="34" charset="0"/>
              <a:buChar char="•"/>
            </a:pPr>
            <a:r>
              <a:rPr lang="en-GB" dirty="0"/>
              <a:t>2 lemons, finely grated zest and juice</a:t>
            </a:r>
          </a:p>
          <a:p>
            <a:pPr marL="285750" indent="-285750" fontAlgn="base">
              <a:buFont typeface="Arial" panose="020B0604020202020204" pitchFamily="34" charset="0"/>
              <a:buChar char="•"/>
            </a:pPr>
            <a:r>
              <a:rPr lang="en-GB" dirty="0"/>
              <a:t>pinch salt</a:t>
            </a:r>
          </a:p>
          <a:p>
            <a:pPr marL="285750" indent="-285750" fontAlgn="base">
              <a:buFont typeface="Arial" panose="020B0604020202020204" pitchFamily="34" charset="0"/>
              <a:buChar char="•"/>
            </a:pPr>
            <a:r>
              <a:rPr lang="en-GB" dirty="0"/>
              <a:t>200g/7oz-300g/10½oz icing sugar</a:t>
            </a:r>
          </a:p>
          <a:p>
            <a:pPr marL="285750" indent="-285750" fontAlgn="base">
              <a:buFont typeface="Arial" panose="020B0604020202020204" pitchFamily="34" charset="0"/>
              <a:buChar char="•"/>
            </a:pPr>
            <a:r>
              <a:rPr lang="en-GB" dirty="0"/>
              <a:t>multi-coloured sprinkles, to decorate</a:t>
            </a:r>
          </a:p>
        </p:txBody>
      </p:sp>
      <p:sp>
        <p:nvSpPr>
          <p:cNvPr id="14" name="Rectangle 1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A31BBC-E526-448A-81BD-72C1EE5EAC0A}"/>
              </a:ext>
            </a:extLst>
          </p:cNvPr>
          <p:cNvPicPr>
            <a:picLocks noChangeAspect="1"/>
          </p:cNvPicPr>
          <p:nvPr/>
        </p:nvPicPr>
        <p:blipFill>
          <a:blip r:embed="rId2"/>
          <a:stretch>
            <a:fillRect/>
          </a:stretch>
        </p:blipFill>
        <p:spPr>
          <a:xfrm>
            <a:off x="7356610" y="3918857"/>
            <a:ext cx="3830503" cy="2072056"/>
          </a:xfrm>
          <a:prstGeom prst="rect">
            <a:avLst/>
          </a:prstGeom>
        </p:spPr>
      </p:pic>
      <p:pic>
        <p:nvPicPr>
          <p:cNvPr id="5" name="Picture 4">
            <a:extLst>
              <a:ext uri="{FF2B5EF4-FFF2-40B4-BE49-F238E27FC236}">
                <a16:creationId xmlns:a16="http://schemas.microsoft.com/office/drawing/2014/main" id="{46B93942-6F45-FB76-A52A-D87363360F07}"/>
              </a:ext>
            </a:extLst>
          </p:cNvPr>
          <p:cNvPicPr>
            <a:picLocks noChangeAspect="1"/>
          </p:cNvPicPr>
          <p:nvPr/>
        </p:nvPicPr>
        <p:blipFill>
          <a:blip r:embed="rId3"/>
          <a:stretch>
            <a:fillRect/>
          </a:stretch>
        </p:blipFill>
        <p:spPr>
          <a:xfrm>
            <a:off x="7152687" y="1142289"/>
            <a:ext cx="4338183" cy="1229310"/>
          </a:xfrm>
          <a:prstGeom prst="rect">
            <a:avLst/>
          </a:prstGeom>
        </p:spPr>
      </p:pic>
    </p:spTree>
    <p:extLst>
      <p:ext uri="{BB962C8B-B14F-4D97-AF65-F5344CB8AC3E}">
        <p14:creationId xmlns:p14="http://schemas.microsoft.com/office/powerpoint/2010/main" val="261380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73EB69-E7BA-439A-B6C3-E10553B96769}"/>
              </a:ext>
            </a:extLst>
          </p:cNvPr>
          <p:cNvSpPr/>
          <p:nvPr/>
        </p:nvSpPr>
        <p:spPr>
          <a:xfrm>
            <a:off x="599872" y="719371"/>
            <a:ext cx="10992255" cy="584775"/>
          </a:xfrm>
          <a:prstGeom prst="rect">
            <a:avLst/>
          </a:prstGeom>
        </p:spPr>
        <p:txBody>
          <a:bodyPr wrap="square" lIns="91440" tIns="45720" rIns="91440" bIns="45720" anchor="t">
            <a:spAutoFit/>
          </a:bodyPr>
          <a:lstStyle/>
          <a:p>
            <a:r>
              <a:rPr lang="en-GB" sz="3200" b="1" i="0" dirty="0">
                <a:effectLst/>
                <a:latin typeface="Calibri"/>
                <a:cs typeface="Calibri"/>
              </a:rPr>
              <a:t>Method</a:t>
            </a:r>
          </a:p>
        </p:txBody>
      </p:sp>
      <p:sp>
        <p:nvSpPr>
          <p:cNvPr id="4" name="Rectangle 3">
            <a:extLst>
              <a:ext uri="{FF2B5EF4-FFF2-40B4-BE49-F238E27FC236}">
                <a16:creationId xmlns:a16="http://schemas.microsoft.com/office/drawing/2014/main" id="{4AD9E4F7-7C07-4285-866D-3492D6BCC4A0}"/>
              </a:ext>
            </a:extLst>
          </p:cNvPr>
          <p:cNvSpPr/>
          <p:nvPr/>
        </p:nvSpPr>
        <p:spPr>
          <a:xfrm>
            <a:off x="898071" y="1443841"/>
            <a:ext cx="9299122" cy="5016758"/>
          </a:xfrm>
          <a:prstGeom prst="rect">
            <a:avLst/>
          </a:prstGeom>
        </p:spPr>
        <p:txBody>
          <a:bodyPr wrap="square">
            <a:spAutoFit/>
          </a:bodyPr>
          <a:lstStyle/>
          <a:p>
            <a:pPr fontAlgn="base"/>
            <a:r>
              <a:rPr lang="en-GB" sz="2000" b="1" dirty="0">
                <a:solidFill>
                  <a:srgbClr val="141414"/>
                </a:solidFill>
                <a:latin typeface="ReithSans"/>
              </a:rPr>
              <a:t>STEP 1 </a:t>
            </a:r>
          </a:p>
          <a:p>
            <a:pPr fontAlgn="base"/>
            <a:r>
              <a:rPr lang="en-GB" sz="2000" dirty="0">
                <a:solidFill>
                  <a:srgbClr val="141414"/>
                </a:solidFill>
                <a:latin typeface="ReithSans"/>
              </a:rPr>
              <a:t>Preheat the oven to 180C/160C Fan/Gas 4. Grease and line the bottom of a roughly 26x22cm/10½x8½in baking tin.</a:t>
            </a:r>
          </a:p>
          <a:p>
            <a:pPr fontAlgn="base"/>
            <a:r>
              <a:rPr lang="en-GB" sz="2000" b="1" dirty="0">
                <a:solidFill>
                  <a:srgbClr val="141414"/>
                </a:solidFill>
                <a:latin typeface="ReithSans"/>
              </a:rPr>
              <a:t>STEP 2 </a:t>
            </a:r>
          </a:p>
          <a:p>
            <a:pPr fontAlgn="base"/>
            <a:r>
              <a:rPr lang="en-GB" sz="2000" dirty="0">
                <a:solidFill>
                  <a:srgbClr val="141414"/>
                </a:solidFill>
                <a:latin typeface="ReithSans"/>
              </a:rPr>
              <a:t>Using an electric whisk, beat together the butter, caster sugar, flour, eggs, milk, lemon zest and salt in a large bowl until smooth and creamy.</a:t>
            </a:r>
          </a:p>
          <a:p>
            <a:pPr fontAlgn="base"/>
            <a:r>
              <a:rPr lang="en-GB" sz="2000" b="1" dirty="0">
                <a:solidFill>
                  <a:srgbClr val="141414"/>
                </a:solidFill>
                <a:latin typeface="ReithSans"/>
              </a:rPr>
              <a:t>STEP 3 </a:t>
            </a:r>
          </a:p>
          <a:p>
            <a:pPr fontAlgn="base"/>
            <a:r>
              <a:rPr lang="en-GB" sz="2000" dirty="0">
                <a:solidFill>
                  <a:srgbClr val="141414"/>
                </a:solidFill>
                <a:latin typeface="ReithSans"/>
              </a:rPr>
              <a:t>Spread the mixture in the tin, levelling off the surface with the back of a spoon.</a:t>
            </a:r>
          </a:p>
          <a:p>
            <a:pPr fontAlgn="base"/>
            <a:r>
              <a:rPr lang="en-GB" sz="2000" b="1" dirty="0">
                <a:solidFill>
                  <a:srgbClr val="141414"/>
                </a:solidFill>
                <a:latin typeface="ReithSans"/>
              </a:rPr>
              <a:t>STEP 4 </a:t>
            </a:r>
          </a:p>
          <a:p>
            <a:pPr fontAlgn="base"/>
            <a:r>
              <a:rPr lang="en-GB" sz="2000" dirty="0">
                <a:solidFill>
                  <a:srgbClr val="141414"/>
                </a:solidFill>
                <a:latin typeface="ReithSans"/>
              </a:rPr>
              <a:t>Bake for 25–30 minutes until golden and springy. Leave to cool in the tin for a few minutes then carefully remove the paper and leave to cool completely on a wire rack.</a:t>
            </a:r>
          </a:p>
          <a:p>
            <a:pPr fontAlgn="base"/>
            <a:r>
              <a:rPr lang="en-GB" sz="2000" b="1" dirty="0">
                <a:solidFill>
                  <a:srgbClr val="141414"/>
                </a:solidFill>
                <a:latin typeface="ReithSans"/>
              </a:rPr>
              <a:t>STEP 5 </a:t>
            </a:r>
          </a:p>
          <a:p>
            <a:pPr fontAlgn="base"/>
            <a:r>
              <a:rPr lang="en-GB" sz="2000" dirty="0">
                <a:solidFill>
                  <a:srgbClr val="141414"/>
                </a:solidFill>
                <a:latin typeface="ReithSans"/>
              </a:rPr>
              <a:t>Mix together the icing sugar and enough lemon juice to make a pourable icing.</a:t>
            </a:r>
          </a:p>
          <a:p>
            <a:pPr fontAlgn="base"/>
            <a:r>
              <a:rPr lang="en-GB" sz="2000" b="1" dirty="0">
                <a:solidFill>
                  <a:srgbClr val="141414"/>
                </a:solidFill>
                <a:latin typeface="ReithSans"/>
              </a:rPr>
              <a:t>STEP 6</a:t>
            </a:r>
          </a:p>
          <a:p>
            <a:pPr fontAlgn="base"/>
            <a:r>
              <a:rPr lang="en-GB" sz="2000" dirty="0">
                <a:solidFill>
                  <a:srgbClr val="141414"/>
                </a:solidFill>
                <a:latin typeface="ReithSans"/>
              </a:rPr>
              <a:t>Spread the icing over the cooled cake, scatter over some sprinkles and leave to set before cutting into squares.</a:t>
            </a:r>
            <a:endParaRPr lang="en-GB" sz="2000" b="0" i="0" dirty="0">
              <a:solidFill>
                <a:srgbClr val="141414"/>
              </a:solidFill>
              <a:effectLst/>
              <a:latin typeface="ReithSans"/>
            </a:endParaRPr>
          </a:p>
        </p:txBody>
      </p:sp>
      <p:pic>
        <p:nvPicPr>
          <p:cNvPr id="6" name="Picture 5">
            <a:extLst>
              <a:ext uri="{FF2B5EF4-FFF2-40B4-BE49-F238E27FC236}">
                <a16:creationId xmlns:a16="http://schemas.microsoft.com/office/drawing/2014/main" id="{32D6431E-E1F3-D6A4-88C4-DA411CE882CB}"/>
              </a:ext>
            </a:extLst>
          </p:cNvPr>
          <p:cNvPicPr>
            <a:picLocks noChangeAspect="1"/>
          </p:cNvPicPr>
          <p:nvPr/>
        </p:nvPicPr>
        <p:blipFill>
          <a:blip r:embed="rId2"/>
          <a:stretch>
            <a:fillRect/>
          </a:stretch>
        </p:blipFill>
        <p:spPr>
          <a:xfrm>
            <a:off x="3955316" y="0"/>
            <a:ext cx="4281365" cy="1213209"/>
          </a:xfrm>
          <a:prstGeom prst="rect">
            <a:avLst/>
          </a:prstGeom>
        </p:spPr>
      </p:pic>
    </p:spTree>
    <p:extLst>
      <p:ext uri="{BB962C8B-B14F-4D97-AF65-F5344CB8AC3E}">
        <p14:creationId xmlns:p14="http://schemas.microsoft.com/office/powerpoint/2010/main" val="3761891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DD8AF59-9E48-4C52-A142-449B26EBB259}"/>
              </a:ext>
            </a:extLst>
          </p:cNvPr>
          <p:cNvSpPr/>
          <p:nvPr/>
        </p:nvSpPr>
        <p:spPr>
          <a:xfrm>
            <a:off x="665085" y="2123821"/>
            <a:ext cx="5278066" cy="3509740"/>
          </a:xfrm>
          <a:prstGeom prst="rect">
            <a:avLst/>
          </a:prstGeom>
        </p:spPr>
        <p:txBody>
          <a:bodyPr vert="horz" lIns="91440" tIns="45720" rIns="91440" bIns="45720" rtlCol="0" anchor="ctr">
            <a:normAutofit/>
          </a:bodyPr>
          <a:lstStyle/>
          <a:p>
            <a:pPr fontAlgn="base"/>
            <a:r>
              <a:rPr lang="en-GB" b="1" dirty="0"/>
              <a:t>For the pancake mixture</a:t>
            </a:r>
          </a:p>
          <a:p>
            <a:pPr marL="285750" indent="-285750" fontAlgn="base">
              <a:buFont typeface="Arial" panose="020B0604020202020204" pitchFamily="34" charset="0"/>
              <a:buChar char="•"/>
            </a:pPr>
            <a:r>
              <a:rPr lang="en-GB" dirty="0"/>
              <a:t>110g/4oz plain flour, sifted</a:t>
            </a:r>
          </a:p>
          <a:p>
            <a:pPr marL="285750" indent="-285750" fontAlgn="base">
              <a:buFont typeface="Arial" panose="020B0604020202020204" pitchFamily="34" charset="0"/>
              <a:buChar char="•"/>
            </a:pPr>
            <a:r>
              <a:rPr lang="en-GB" dirty="0"/>
              <a:t>pinch of salt (school to provide)</a:t>
            </a:r>
          </a:p>
          <a:p>
            <a:pPr marL="285750" indent="-285750" fontAlgn="base">
              <a:buFont typeface="Arial" panose="020B0604020202020204" pitchFamily="34" charset="0"/>
              <a:buChar char="•"/>
            </a:pPr>
            <a:r>
              <a:rPr lang="en-GB" dirty="0"/>
              <a:t>2 eggs</a:t>
            </a:r>
          </a:p>
          <a:p>
            <a:pPr marL="285750" indent="-285750" fontAlgn="base">
              <a:buFont typeface="Arial" panose="020B0604020202020204" pitchFamily="34" charset="0"/>
              <a:buChar char="•"/>
            </a:pPr>
            <a:r>
              <a:rPr lang="en-GB" dirty="0"/>
              <a:t>200ml/7fl oz milk mixed with 75ml/3fl oz water</a:t>
            </a:r>
          </a:p>
          <a:p>
            <a:pPr marL="285750" indent="-285750" fontAlgn="base">
              <a:buFont typeface="Arial" panose="020B0604020202020204" pitchFamily="34" charset="0"/>
              <a:buChar char="•"/>
            </a:pPr>
            <a:r>
              <a:rPr lang="en-GB" dirty="0"/>
              <a:t>50g/2oz butter</a:t>
            </a:r>
          </a:p>
          <a:p>
            <a:pPr fontAlgn="base"/>
            <a:endParaRPr lang="en-GB" b="1" dirty="0"/>
          </a:p>
          <a:p>
            <a:pPr marL="285750" indent="-285750" fontAlgn="base">
              <a:buFont typeface="Arial" panose="020B0604020202020204" pitchFamily="34" charset="0"/>
              <a:buChar char="•"/>
            </a:pPr>
            <a:r>
              <a:rPr lang="en-GB" b="1" dirty="0"/>
              <a:t>Bring toppings of your choice (no nuts)</a:t>
            </a:r>
          </a:p>
        </p:txBody>
      </p:sp>
      <p:sp>
        <p:nvSpPr>
          <p:cNvPr id="14" name="Rectangle 1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7BC00C-39EF-4CFE-809C-E17C7BEB3247}"/>
              </a:ext>
            </a:extLst>
          </p:cNvPr>
          <p:cNvPicPr>
            <a:picLocks noChangeAspect="1"/>
          </p:cNvPicPr>
          <p:nvPr/>
        </p:nvPicPr>
        <p:blipFill>
          <a:blip r:embed="rId2"/>
          <a:stretch>
            <a:fillRect/>
          </a:stretch>
        </p:blipFill>
        <p:spPr>
          <a:xfrm>
            <a:off x="7091473" y="3762087"/>
            <a:ext cx="4426236" cy="2410369"/>
          </a:xfrm>
          <a:prstGeom prst="rect">
            <a:avLst/>
          </a:prstGeom>
        </p:spPr>
      </p:pic>
      <p:pic>
        <p:nvPicPr>
          <p:cNvPr id="6" name="Picture 5">
            <a:extLst>
              <a:ext uri="{FF2B5EF4-FFF2-40B4-BE49-F238E27FC236}">
                <a16:creationId xmlns:a16="http://schemas.microsoft.com/office/drawing/2014/main" id="{C4BE8229-6824-7187-9F01-9391A45A44FC}"/>
              </a:ext>
            </a:extLst>
          </p:cNvPr>
          <p:cNvPicPr>
            <a:picLocks noChangeAspect="1"/>
          </p:cNvPicPr>
          <p:nvPr/>
        </p:nvPicPr>
        <p:blipFill>
          <a:blip r:embed="rId3"/>
          <a:stretch>
            <a:fillRect/>
          </a:stretch>
        </p:blipFill>
        <p:spPr>
          <a:xfrm>
            <a:off x="7457988" y="994069"/>
            <a:ext cx="3986847" cy="1129752"/>
          </a:xfrm>
          <a:prstGeom prst="rect">
            <a:avLst/>
          </a:prstGeom>
        </p:spPr>
      </p:pic>
    </p:spTree>
    <p:extLst>
      <p:ext uri="{BB962C8B-B14F-4D97-AF65-F5344CB8AC3E}">
        <p14:creationId xmlns:p14="http://schemas.microsoft.com/office/powerpoint/2010/main" val="358930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73EB69-E7BA-439A-B6C3-E10553B96769}"/>
              </a:ext>
            </a:extLst>
          </p:cNvPr>
          <p:cNvSpPr/>
          <p:nvPr/>
        </p:nvSpPr>
        <p:spPr>
          <a:xfrm>
            <a:off x="599872" y="719371"/>
            <a:ext cx="10992255" cy="584775"/>
          </a:xfrm>
          <a:prstGeom prst="rect">
            <a:avLst/>
          </a:prstGeom>
        </p:spPr>
        <p:txBody>
          <a:bodyPr wrap="square" lIns="91440" tIns="45720" rIns="91440" bIns="45720" anchor="t">
            <a:spAutoFit/>
          </a:bodyPr>
          <a:lstStyle/>
          <a:p>
            <a:r>
              <a:rPr lang="en-GB" sz="3200" b="1" i="0" dirty="0">
                <a:effectLst/>
                <a:latin typeface="Calibri"/>
                <a:cs typeface="Calibri"/>
              </a:rPr>
              <a:t>Method</a:t>
            </a:r>
          </a:p>
        </p:txBody>
      </p:sp>
      <p:sp>
        <p:nvSpPr>
          <p:cNvPr id="4" name="Rectangle 3">
            <a:extLst>
              <a:ext uri="{FF2B5EF4-FFF2-40B4-BE49-F238E27FC236}">
                <a16:creationId xmlns:a16="http://schemas.microsoft.com/office/drawing/2014/main" id="{07803F2D-169A-4CBF-985D-67D616FCB7EB}"/>
              </a:ext>
            </a:extLst>
          </p:cNvPr>
          <p:cNvSpPr/>
          <p:nvPr/>
        </p:nvSpPr>
        <p:spPr>
          <a:xfrm>
            <a:off x="506185" y="1166843"/>
            <a:ext cx="11085941" cy="6186309"/>
          </a:xfrm>
          <a:prstGeom prst="rect">
            <a:avLst/>
          </a:prstGeom>
        </p:spPr>
        <p:txBody>
          <a:bodyPr wrap="square">
            <a:spAutoFit/>
          </a:bodyPr>
          <a:lstStyle/>
          <a:p>
            <a:pPr fontAlgn="base"/>
            <a:r>
              <a:rPr lang="en-GB" b="1" dirty="0">
                <a:solidFill>
                  <a:srgbClr val="141414"/>
                </a:solidFill>
                <a:latin typeface="ReithSans"/>
              </a:rPr>
              <a:t>STEP 1</a:t>
            </a:r>
          </a:p>
          <a:p>
            <a:pPr fontAlgn="base"/>
            <a:r>
              <a:rPr lang="en-GB" dirty="0">
                <a:solidFill>
                  <a:srgbClr val="141414"/>
                </a:solidFill>
                <a:latin typeface="ReithSans"/>
              </a:rPr>
              <a:t>Sift the flour and salt into a large mixing bowl with a sieve held high above the bowl so the flour gets an airing.</a:t>
            </a:r>
          </a:p>
          <a:p>
            <a:pPr fontAlgn="base"/>
            <a:r>
              <a:rPr lang="en-GB" b="1" dirty="0">
                <a:solidFill>
                  <a:srgbClr val="141414"/>
                </a:solidFill>
                <a:latin typeface="ReithSans"/>
              </a:rPr>
              <a:t>STEP 2</a:t>
            </a:r>
          </a:p>
          <a:p>
            <a:pPr fontAlgn="base"/>
            <a:r>
              <a:rPr lang="en-GB" dirty="0">
                <a:solidFill>
                  <a:srgbClr val="141414"/>
                </a:solidFill>
                <a:latin typeface="ReithSans"/>
              </a:rPr>
              <a:t>Now make a well in the centre of the flour and break the eggs into it. Then begin whisking the eggs – any sort of whisk or even a fork will do – incorporating any bits of flour from around the edge of the bowl as you do so.</a:t>
            </a:r>
          </a:p>
          <a:p>
            <a:pPr fontAlgn="base"/>
            <a:r>
              <a:rPr lang="en-GB" b="1" dirty="0">
                <a:solidFill>
                  <a:srgbClr val="141414"/>
                </a:solidFill>
                <a:latin typeface="ReithSans"/>
              </a:rPr>
              <a:t>STEP 3</a:t>
            </a:r>
          </a:p>
          <a:p>
            <a:pPr fontAlgn="base"/>
            <a:r>
              <a:rPr lang="en-GB" dirty="0">
                <a:solidFill>
                  <a:srgbClr val="141414"/>
                </a:solidFill>
                <a:latin typeface="ReithSans"/>
              </a:rPr>
              <a:t>Next gradually add small quantities of the milk and water mixture, still whisking (don't worry about any lumps as they will eventually disappear as you whisk).</a:t>
            </a:r>
          </a:p>
          <a:p>
            <a:pPr fontAlgn="base"/>
            <a:r>
              <a:rPr lang="en-GB" b="1" dirty="0">
                <a:solidFill>
                  <a:srgbClr val="141414"/>
                </a:solidFill>
                <a:latin typeface="ReithSans"/>
              </a:rPr>
              <a:t>STEP 4</a:t>
            </a:r>
          </a:p>
          <a:p>
            <a:pPr fontAlgn="base"/>
            <a:r>
              <a:rPr lang="en-GB" dirty="0">
                <a:solidFill>
                  <a:srgbClr val="141414"/>
                </a:solidFill>
                <a:latin typeface="ReithSans"/>
              </a:rPr>
              <a:t>When all the liquid has been added, use a rubber spatula to scrape any elusive bits of flour from around the edge into the centre, then whisk once more until the batter is smooth, with the consistency of thin cream.</a:t>
            </a:r>
          </a:p>
          <a:p>
            <a:pPr fontAlgn="base"/>
            <a:r>
              <a:rPr lang="en-GB" b="1" dirty="0">
                <a:solidFill>
                  <a:srgbClr val="141414"/>
                </a:solidFill>
                <a:latin typeface="ReithSans"/>
              </a:rPr>
              <a:t>STEP 5</a:t>
            </a:r>
          </a:p>
          <a:p>
            <a:pPr fontAlgn="base"/>
            <a:r>
              <a:rPr lang="en-GB" dirty="0">
                <a:solidFill>
                  <a:srgbClr val="141414"/>
                </a:solidFill>
                <a:latin typeface="ReithSans"/>
              </a:rPr>
              <a:t>Now melt the 50g/2oz of butter in a pan.</a:t>
            </a:r>
          </a:p>
          <a:p>
            <a:pPr fontAlgn="base"/>
            <a:r>
              <a:rPr lang="en-GB" dirty="0"/>
              <a:t>STEP 6</a:t>
            </a:r>
          </a:p>
          <a:p>
            <a:pPr fontAlgn="base"/>
            <a:r>
              <a:rPr lang="en-GB" dirty="0"/>
              <a:t>Ensure the pan is hot and pour mixture in.</a:t>
            </a:r>
          </a:p>
          <a:p>
            <a:pPr fontAlgn="base"/>
            <a:r>
              <a:rPr lang="en-GB" b="1" dirty="0"/>
              <a:t>STEP 7</a:t>
            </a:r>
          </a:p>
          <a:p>
            <a:pPr fontAlgn="base"/>
            <a:r>
              <a:rPr lang="en-GB" dirty="0"/>
              <a:t>As soon as the batter hits the hot pan, tip it around from side to side to get the base evenly coated with batter. It should take only half a minute or so to cook; you can lift the edge with a palette knife to see if it's tinged gold as it should be.</a:t>
            </a:r>
          </a:p>
          <a:p>
            <a:pPr fontAlgn="base">
              <a:buFont typeface="+mj-lt"/>
              <a:buAutoNum type="arabicPeriod"/>
            </a:pPr>
            <a:endParaRPr lang="en-GB" dirty="0">
              <a:solidFill>
                <a:srgbClr val="141414"/>
              </a:solidFill>
              <a:latin typeface="ReithSans"/>
            </a:endParaRPr>
          </a:p>
          <a:p>
            <a:br>
              <a:rPr lang="en-GB" dirty="0">
                <a:solidFill>
                  <a:srgbClr val="141414"/>
                </a:solidFill>
                <a:latin typeface="ReithSans"/>
              </a:rPr>
            </a:br>
            <a:endParaRPr lang="en-GB" dirty="0"/>
          </a:p>
        </p:txBody>
      </p:sp>
      <p:pic>
        <p:nvPicPr>
          <p:cNvPr id="5" name="Picture 4">
            <a:extLst>
              <a:ext uri="{FF2B5EF4-FFF2-40B4-BE49-F238E27FC236}">
                <a16:creationId xmlns:a16="http://schemas.microsoft.com/office/drawing/2014/main" id="{7AC5A324-8955-873A-99B4-D0746648BE28}"/>
              </a:ext>
            </a:extLst>
          </p:cNvPr>
          <p:cNvPicPr>
            <a:picLocks noChangeAspect="1"/>
          </p:cNvPicPr>
          <p:nvPr/>
        </p:nvPicPr>
        <p:blipFill>
          <a:blip r:embed="rId2"/>
          <a:stretch>
            <a:fillRect/>
          </a:stretch>
        </p:blipFill>
        <p:spPr>
          <a:xfrm>
            <a:off x="3909273" y="0"/>
            <a:ext cx="4279763" cy="1213209"/>
          </a:xfrm>
          <a:prstGeom prst="rect">
            <a:avLst/>
          </a:prstGeom>
        </p:spPr>
      </p:pic>
    </p:spTree>
    <p:extLst>
      <p:ext uri="{BB962C8B-B14F-4D97-AF65-F5344CB8AC3E}">
        <p14:creationId xmlns:p14="http://schemas.microsoft.com/office/powerpoint/2010/main" val="151582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DD8AF59-9E48-4C52-A142-449B26EBB259}"/>
              </a:ext>
            </a:extLst>
          </p:cNvPr>
          <p:cNvSpPr/>
          <p:nvPr/>
        </p:nvSpPr>
        <p:spPr>
          <a:xfrm>
            <a:off x="665085" y="2123821"/>
            <a:ext cx="5278066" cy="3509740"/>
          </a:xfrm>
          <a:prstGeom prst="rect">
            <a:avLst/>
          </a:prstGeom>
        </p:spPr>
        <p:txBody>
          <a:bodyPr vert="horz" lIns="91440" tIns="45720" rIns="91440" bIns="45720" rtlCol="0" anchor="ctr">
            <a:normAutofit fontScale="77500" lnSpcReduction="20000"/>
          </a:bodyPr>
          <a:lstStyle/>
          <a:p>
            <a:pPr fontAlgn="base"/>
            <a:r>
              <a:rPr lang="en-GB" b="1" dirty="0"/>
              <a:t>Ingredients</a:t>
            </a:r>
          </a:p>
          <a:p>
            <a:pPr fontAlgn="base"/>
            <a:r>
              <a:rPr lang="en-GB" b="1" dirty="0"/>
              <a:t>For the cakes</a:t>
            </a:r>
          </a:p>
          <a:p>
            <a:pPr marL="285750" indent="-285750" fontAlgn="base">
              <a:buFont typeface="Arial" panose="020B0604020202020204" pitchFamily="34" charset="0"/>
              <a:buChar char="•"/>
            </a:pPr>
            <a:r>
              <a:rPr lang="en-GB" dirty="0"/>
              <a:t>175g/6oz margarine suitable for baking</a:t>
            </a:r>
          </a:p>
          <a:p>
            <a:pPr marL="285750" indent="-285750" fontAlgn="base">
              <a:buFont typeface="Arial" panose="020B0604020202020204" pitchFamily="34" charset="0"/>
              <a:buChar char="•"/>
            </a:pPr>
            <a:r>
              <a:rPr lang="en-GB" dirty="0"/>
              <a:t>175g/6oz caster sugar</a:t>
            </a:r>
          </a:p>
          <a:p>
            <a:pPr marL="285750" indent="-285750" fontAlgn="base">
              <a:buFont typeface="Arial" panose="020B0604020202020204" pitchFamily="34" charset="0"/>
              <a:buChar char="•"/>
            </a:pPr>
            <a:r>
              <a:rPr lang="en-GB" dirty="0"/>
              <a:t>3 large free-range eggs</a:t>
            </a:r>
          </a:p>
          <a:p>
            <a:pPr marL="285750" indent="-285750" fontAlgn="base">
              <a:buFont typeface="Arial" panose="020B0604020202020204" pitchFamily="34" charset="0"/>
              <a:buChar char="•"/>
            </a:pPr>
            <a:r>
              <a:rPr lang="en-GB" dirty="0"/>
              <a:t>2 tbsp full-fat milk (school to provide)</a:t>
            </a:r>
          </a:p>
          <a:p>
            <a:pPr marL="285750" indent="-285750" fontAlgn="base">
              <a:buFont typeface="Arial" panose="020B0604020202020204" pitchFamily="34" charset="0"/>
              <a:buChar char="•"/>
            </a:pPr>
            <a:r>
              <a:rPr lang="en-GB" dirty="0"/>
              <a:t>25g/1oz cocoa powder (school to provide)</a:t>
            </a:r>
          </a:p>
          <a:p>
            <a:pPr marL="285750" indent="-285750" fontAlgn="base">
              <a:buFont typeface="Arial" panose="020B0604020202020204" pitchFamily="34" charset="0"/>
              <a:buChar char="•"/>
            </a:pPr>
            <a:r>
              <a:rPr lang="en-GB" dirty="0"/>
              <a:t>150g/5½oz plain flour</a:t>
            </a:r>
          </a:p>
          <a:p>
            <a:pPr marL="285750" indent="-285750" fontAlgn="base">
              <a:buFont typeface="Arial" panose="020B0604020202020204" pitchFamily="34" charset="0"/>
              <a:buChar char="•"/>
            </a:pPr>
            <a:r>
              <a:rPr lang="en-GB" dirty="0"/>
              <a:t>2 tsp baking powder (school to provide)</a:t>
            </a:r>
          </a:p>
          <a:p>
            <a:pPr fontAlgn="base"/>
            <a:endParaRPr lang="en-GB" b="1" dirty="0"/>
          </a:p>
          <a:p>
            <a:pPr fontAlgn="base"/>
            <a:r>
              <a:rPr lang="en-GB" b="1" dirty="0"/>
              <a:t>For the buttercream icing</a:t>
            </a:r>
          </a:p>
          <a:p>
            <a:pPr marL="285750" indent="-285750" fontAlgn="base">
              <a:buFont typeface="Arial" panose="020B0604020202020204" pitchFamily="34" charset="0"/>
              <a:buChar char="•"/>
            </a:pPr>
            <a:r>
              <a:rPr lang="en-GB" dirty="0"/>
              <a:t>175g/6oz butter, softened</a:t>
            </a:r>
          </a:p>
          <a:p>
            <a:pPr marL="285750" indent="-285750" fontAlgn="base">
              <a:buFont typeface="Arial" panose="020B0604020202020204" pitchFamily="34" charset="0"/>
              <a:buChar char="•"/>
            </a:pPr>
            <a:r>
              <a:rPr lang="en-GB" dirty="0"/>
              <a:t>300g/10½oz icing sugar, sifted</a:t>
            </a:r>
          </a:p>
          <a:p>
            <a:pPr marL="285750" indent="-285750" fontAlgn="base">
              <a:buFont typeface="Arial" panose="020B0604020202020204" pitchFamily="34" charset="0"/>
              <a:buChar char="•"/>
            </a:pPr>
            <a:r>
              <a:rPr lang="en-GB" dirty="0"/>
              <a:t>4 tbsp cocoa powder (school to provide)</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2 tsp vanilla extract (school to provide)</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1 tbsp milk, plus extra if needed (school to provide)</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sprinkles, to decorate (optional)</a:t>
            </a:r>
          </a:p>
        </p:txBody>
      </p:sp>
      <p:sp>
        <p:nvSpPr>
          <p:cNvPr id="14" name="Rectangle 1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F801AA-29AB-4532-BB12-5AFEC0442C33}"/>
              </a:ext>
            </a:extLst>
          </p:cNvPr>
          <p:cNvPicPr>
            <a:picLocks noChangeAspect="1"/>
          </p:cNvPicPr>
          <p:nvPr/>
        </p:nvPicPr>
        <p:blipFill>
          <a:blip r:embed="rId2"/>
          <a:stretch>
            <a:fillRect/>
          </a:stretch>
        </p:blipFill>
        <p:spPr>
          <a:xfrm>
            <a:off x="7083423" y="3852840"/>
            <a:ext cx="4485074" cy="2228863"/>
          </a:xfrm>
          <a:prstGeom prst="rect">
            <a:avLst/>
          </a:prstGeom>
        </p:spPr>
      </p:pic>
      <p:pic>
        <p:nvPicPr>
          <p:cNvPr id="5" name="Picture 4">
            <a:extLst>
              <a:ext uri="{FF2B5EF4-FFF2-40B4-BE49-F238E27FC236}">
                <a16:creationId xmlns:a16="http://schemas.microsoft.com/office/drawing/2014/main" id="{70270169-FE8C-C51A-9AB8-9B6759FD86BA}"/>
              </a:ext>
            </a:extLst>
          </p:cNvPr>
          <p:cNvPicPr>
            <a:picLocks noChangeAspect="1"/>
          </p:cNvPicPr>
          <p:nvPr/>
        </p:nvPicPr>
        <p:blipFill>
          <a:blip r:embed="rId3"/>
          <a:stretch>
            <a:fillRect/>
          </a:stretch>
        </p:blipFill>
        <p:spPr>
          <a:xfrm>
            <a:off x="7204883" y="1212635"/>
            <a:ext cx="4279763" cy="1213209"/>
          </a:xfrm>
          <a:prstGeom prst="rect">
            <a:avLst/>
          </a:prstGeom>
        </p:spPr>
      </p:pic>
    </p:spTree>
    <p:extLst>
      <p:ext uri="{BB962C8B-B14F-4D97-AF65-F5344CB8AC3E}">
        <p14:creationId xmlns:p14="http://schemas.microsoft.com/office/powerpoint/2010/main" val="263116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73EB69-E7BA-439A-B6C3-E10553B96769}"/>
              </a:ext>
            </a:extLst>
          </p:cNvPr>
          <p:cNvSpPr/>
          <p:nvPr/>
        </p:nvSpPr>
        <p:spPr>
          <a:xfrm>
            <a:off x="599872" y="719371"/>
            <a:ext cx="10992255" cy="584775"/>
          </a:xfrm>
          <a:prstGeom prst="rect">
            <a:avLst/>
          </a:prstGeom>
        </p:spPr>
        <p:txBody>
          <a:bodyPr wrap="square" lIns="91440" tIns="45720" rIns="91440" bIns="45720" anchor="t">
            <a:spAutoFit/>
          </a:bodyPr>
          <a:lstStyle/>
          <a:p>
            <a:r>
              <a:rPr lang="en-GB" sz="3200" b="1" i="0" dirty="0">
                <a:effectLst/>
                <a:latin typeface="Calibri"/>
                <a:cs typeface="Calibri"/>
              </a:rPr>
              <a:t>Method</a:t>
            </a:r>
          </a:p>
        </p:txBody>
      </p:sp>
      <p:sp>
        <p:nvSpPr>
          <p:cNvPr id="5" name="Rectangle 4">
            <a:extLst>
              <a:ext uri="{FF2B5EF4-FFF2-40B4-BE49-F238E27FC236}">
                <a16:creationId xmlns:a16="http://schemas.microsoft.com/office/drawing/2014/main" id="{7D960BB1-FB91-4368-9AD0-389ADEF2F53D}"/>
              </a:ext>
            </a:extLst>
          </p:cNvPr>
          <p:cNvSpPr/>
          <p:nvPr/>
        </p:nvSpPr>
        <p:spPr>
          <a:xfrm>
            <a:off x="599871" y="1551151"/>
            <a:ext cx="9638143" cy="4801314"/>
          </a:xfrm>
          <a:prstGeom prst="rect">
            <a:avLst/>
          </a:prstGeom>
        </p:spPr>
        <p:txBody>
          <a:bodyPr wrap="square">
            <a:spAutoFit/>
          </a:bodyPr>
          <a:lstStyle/>
          <a:p>
            <a:pPr fontAlgn="base"/>
            <a:r>
              <a:rPr lang="en-GB" b="1" dirty="0">
                <a:solidFill>
                  <a:srgbClr val="141414"/>
                </a:solidFill>
                <a:latin typeface="ReithSans"/>
              </a:rPr>
              <a:t>STEP 1</a:t>
            </a:r>
          </a:p>
          <a:p>
            <a:pPr fontAlgn="base"/>
            <a:r>
              <a:rPr lang="en-GB" dirty="0">
                <a:solidFill>
                  <a:srgbClr val="141414"/>
                </a:solidFill>
                <a:latin typeface="ReithSans"/>
              </a:rPr>
              <a:t>To make the cakes, preheat the oven to 180C/160C Fan/Gas 4. Place 12 fairy cake liners in a cupcake tin.</a:t>
            </a:r>
          </a:p>
          <a:p>
            <a:pPr fontAlgn="base"/>
            <a:r>
              <a:rPr lang="en-GB" b="1" dirty="0">
                <a:solidFill>
                  <a:srgbClr val="141414"/>
                </a:solidFill>
                <a:latin typeface="ReithSans"/>
              </a:rPr>
              <a:t>STEP 2</a:t>
            </a:r>
          </a:p>
          <a:p>
            <a:pPr fontAlgn="base"/>
            <a:r>
              <a:rPr lang="en-GB" dirty="0">
                <a:solidFill>
                  <a:srgbClr val="141414"/>
                </a:solidFill>
                <a:latin typeface="ReithSans"/>
              </a:rPr>
              <a:t>Whisk the baking spread and caster sugar in a stand mixer or in a bowl with a handheld mixer for about 5 minutes, or until fluffy. Add the eggs and milk and whisk again. Add the cocoa, flour and baking powder and whisk for 1 minute.</a:t>
            </a:r>
          </a:p>
          <a:p>
            <a:pPr fontAlgn="base"/>
            <a:r>
              <a:rPr lang="en-GB" b="1" dirty="0">
                <a:solidFill>
                  <a:srgbClr val="141414"/>
                </a:solidFill>
                <a:latin typeface="ReithSans"/>
              </a:rPr>
              <a:t>STEP 3</a:t>
            </a:r>
          </a:p>
          <a:p>
            <a:pPr fontAlgn="base"/>
            <a:r>
              <a:rPr lang="en-GB" dirty="0">
                <a:solidFill>
                  <a:srgbClr val="141414"/>
                </a:solidFill>
                <a:latin typeface="ReithSans"/>
              </a:rPr>
              <a:t>Divide the mixture evenly between the cupcake liners. Bake for 25 minutes or until a skewer comes out clean. Transfer to a wire rack to cool.</a:t>
            </a:r>
          </a:p>
          <a:p>
            <a:pPr fontAlgn="base"/>
            <a:r>
              <a:rPr lang="en-GB" b="1" dirty="0">
                <a:solidFill>
                  <a:srgbClr val="141414"/>
                </a:solidFill>
                <a:latin typeface="ReithSans"/>
              </a:rPr>
              <a:t>STEP 4</a:t>
            </a:r>
          </a:p>
          <a:p>
            <a:pPr fontAlgn="base"/>
            <a:r>
              <a:rPr lang="en-GB" dirty="0">
                <a:solidFill>
                  <a:srgbClr val="141414"/>
                </a:solidFill>
                <a:latin typeface="ReithSans"/>
              </a:rPr>
              <a:t>To make the buttercream, beat the butter for 1 minute. Add the icing sugar, cocoa, vanilla and milk. Beat for about 3–4 minutes or until smooth. If the mixture is too thick, add another tablespoon of milk.</a:t>
            </a:r>
          </a:p>
          <a:p>
            <a:pPr fontAlgn="base"/>
            <a:r>
              <a:rPr lang="en-GB" b="1" dirty="0">
                <a:solidFill>
                  <a:srgbClr val="141414"/>
                </a:solidFill>
                <a:latin typeface="ReithSans"/>
              </a:rPr>
              <a:t>STEP 5</a:t>
            </a:r>
          </a:p>
          <a:p>
            <a:pPr fontAlgn="base"/>
            <a:r>
              <a:rPr lang="en-GB" dirty="0">
                <a:solidFill>
                  <a:srgbClr val="141414"/>
                </a:solidFill>
                <a:latin typeface="ReithSans"/>
              </a:rPr>
              <a:t>Scrape the buttercream into a piping bag to decorate or use a palette knife to spread over the cakes. Decorate with some sprinkles if preferred.</a:t>
            </a:r>
            <a:endParaRPr lang="en-GB" b="0" i="0" dirty="0">
              <a:solidFill>
                <a:srgbClr val="141414"/>
              </a:solidFill>
              <a:effectLst/>
              <a:latin typeface="ReithSans"/>
            </a:endParaRPr>
          </a:p>
        </p:txBody>
      </p:sp>
      <p:pic>
        <p:nvPicPr>
          <p:cNvPr id="4" name="Picture 3">
            <a:extLst>
              <a:ext uri="{FF2B5EF4-FFF2-40B4-BE49-F238E27FC236}">
                <a16:creationId xmlns:a16="http://schemas.microsoft.com/office/drawing/2014/main" id="{F3F83F32-A8F0-9502-3EE2-D35F38D3102A}"/>
              </a:ext>
            </a:extLst>
          </p:cNvPr>
          <p:cNvPicPr>
            <a:picLocks noChangeAspect="1"/>
          </p:cNvPicPr>
          <p:nvPr/>
        </p:nvPicPr>
        <p:blipFill>
          <a:blip r:embed="rId2"/>
          <a:stretch>
            <a:fillRect/>
          </a:stretch>
        </p:blipFill>
        <p:spPr>
          <a:xfrm>
            <a:off x="3737909" y="0"/>
            <a:ext cx="4279763" cy="1213209"/>
          </a:xfrm>
          <a:prstGeom prst="rect">
            <a:avLst/>
          </a:prstGeom>
        </p:spPr>
      </p:pic>
    </p:spTree>
    <p:extLst>
      <p:ext uri="{BB962C8B-B14F-4D97-AF65-F5344CB8AC3E}">
        <p14:creationId xmlns:p14="http://schemas.microsoft.com/office/powerpoint/2010/main" val="176443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0478608-F036-4D50-AA19-1887D9C033AF}"/>
              </a:ext>
            </a:extLst>
          </p:cNvPr>
          <p:cNvSpPr/>
          <p:nvPr/>
        </p:nvSpPr>
        <p:spPr>
          <a:xfrm>
            <a:off x="590719" y="2330505"/>
            <a:ext cx="5278066" cy="3979585"/>
          </a:xfrm>
          <a:prstGeom prst="rect">
            <a:avLst/>
          </a:prstGeom>
        </p:spPr>
        <p:txBody>
          <a:bodyPr vert="horz" lIns="91440" tIns="45720" rIns="91440" bIns="45720" rtlCol="0" anchor="ctr">
            <a:normAutofit/>
          </a:bodyPr>
          <a:lstStyle/>
          <a:p>
            <a:pPr>
              <a:lnSpc>
                <a:spcPct val="90000"/>
              </a:lnSpc>
              <a:spcAft>
                <a:spcPts val="600"/>
              </a:spcAft>
            </a:pPr>
            <a:endParaRPr lang="en-US" sz="2000" dirty="0"/>
          </a:p>
          <a:p>
            <a:pPr>
              <a:lnSpc>
                <a:spcPct val="90000"/>
              </a:lnSpc>
              <a:spcAft>
                <a:spcPts val="600"/>
              </a:spcAft>
            </a:pPr>
            <a:r>
              <a:rPr lang="en-US" sz="2000" dirty="0"/>
              <a:t>INGREDIENTS</a:t>
            </a:r>
            <a:endParaRPr lang="en-US" sz="2000" dirty="0">
              <a:cs typeface="Calibri" panose="020F0502020204030204"/>
            </a:endParaRPr>
          </a:p>
          <a:p>
            <a:pPr indent="-228600">
              <a:lnSpc>
                <a:spcPct val="90000"/>
              </a:lnSpc>
              <a:spcAft>
                <a:spcPts val="600"/>
              </a:spcAft>
              <a:buFont typeface="Arial" panose="020B0604020202020204" pitchFamily="34" charset="0"/>
              <a:buChar char="•"/>
            </a:pPr>
            <a:endParaRPr lang="en-US" sz="2000" b="0" i="0" dirty="0">
              <a:effectLst/>
            </a:endParaRPr>
          </a:p>
          <a:p>
            <a:pPr marL="285750" indent="-228600">
              <a:lnSpc>
                <a:spcPct val="90000"/>
              </a:lnSpc>
              <a:spcAft>
                <a:spcPts val="600"/>
              </a:spcAft>
              <a:buFont typeface="Arial" panose="020B0604020202020204" pitchFamily="34" charset="0"/>
              <a:buChar char="•"/>
            </a:pPr>
            <a:r>
              <a:rPr lang="en-US" sz="2000" b="0" i="0" dirty="0">
                <a:effectLst/>
              </a:rPr>
              <a:t>250g unsalted butter, softened, plus extra for the tin</a:t>
            </a:r>
            <a:endParaRPr lang="en-US" sz="2000" b="0" i="0" dirty="0">
              <a:effectLst/>
              <a:cs typeface="Calibri"/>
            </a:endParaRPr>
          </a:p>
          <a:p>
            <a:pPr marL="285750" indent="-228600">
              <a:lnSpc>
                <a:spcPct val="90000"/>
              </a:lnSpc>
              <a:spcAft>
                <a:spcPts val="600"/>
              </a:spcAft>
              <a:buFont typeface="Arial" panose="020B0604020202020204" pitchFamily="34" charset="0"/>
              <a:buChar char="•"/>
            </a:pPr>
            <a:r>
              <a:rPr lang="en-US" sz="2000" b="0" i="0" dirty="0">
                <a:effectLst/>
              </a:rPr>
              <a:t>350g plain flour</a:t>
            </a:r>
          </a:p>
          <a:p>
            <a:pPr marL="285750" indent="-228600">
              <a:lnSpc>
                <a:spcPct val="90000"/>
              </a:lnSpc>
              <a:spcAft>
                <a:spcPts val="600"/>
              </a:spcAft>
              <a:buFont typeface="Arial" panose="020B0604020202020204" pitchFamily="34" charset="0"/>
              <a:buChar char="•"/>
            </a:pPr>
            <a:r>
              <a:rPr lang="en-US" sz="2000" b="0" i="0" dirty="0">
                <a:effectLst/>
              </a:rPr>
              <a:t>50g rice flour</a:t>
            </a:r>
          </a:p>
          <a:p>
            <a:pPr marL="285750" indent="-228600">
              <a:lnSpc>
                <a:spcPct val="90000"/>
              </a:lnSpc>
              <a:spcAft>
                <a:spcPts val="600"/>
              </a:spcAft>
              <a:buFont typeface="Arial" panose="020B0604020202020204" pitchFamily="34" charset="0"/>
              <a:buChar char="•"/>
            </a:pPr>
            <a:r>
              <a:rPr lang="en-US" sz="2000" b="0" i="0" dirty="0">
                <a:effectLst/>
              </a:rPr>
              <a:t>100g caster sugar, plus 1 tbsp</a:t>
            </a:r>
            <a:endParaRPr lang="en-US" sz="2000" b="0" i="0" dirty="0">
              <a:effectLst/>
              <a:cs typeface="Calibri"/>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2ABF5E-3991-4381-8168-77D785278490}"/>
              </a:ext>
            </a:extLst>
          </p:cNvPr>
          <p:cNvPicPr>
            <a:picLocks noChangeAspect="1"/>
          </p:cNvPicPr>
          <p:nvPr/>
        </p:nvPicPr>
        <p:blipFill>
          <a:blip r:embed="rId2"/>
          <a:stretch>
            <a:fillRect/>
          </a:stretch>
        </p:blipFill>
        <p:spPr>
          <a:xfrm>
            <a:off x="7892188" y="3707894"/>
            <a:ext cx="2778039" cy="2518756"/>
          </a:xfrm>
          <a:prstGeom prst="rect">
            <a:avLst/>
          </a:prstGeom>
        </p:spPr>
      </p:pic>
      <p:pic>
        <p:nvPicPr>
          <p:cNvPr id="5" name="Picture 4">
            <a:extLst>
              <a:ext uri="{FF2B5EF4-FFF2-40B4-BE49-F238E27FC236}">
                <a16:creationId xmlns:a16="http://schemas.microsoft.com/office/drawing/2014/main" id="{3C872DB9-A545-9905-F84E-7E028969BEFF}"/>
              </a:ext>
            </a:extLst>
          </p:cNvPr>
          <p:cNvPicPr>
            <a:picLocks noChangeAspect="1"/>
          </p:cNvPicPr>
          <p:nvPr/>
        </p:nvPicPr>
        <p:blipFill>
          <a:blip r:embed="rId3"/>
          <a:stretch>
            <a:fillRect/>
          </a:stretch>
        </p:blipFill>
        <p:spPr>
          <a:xfrm>
            <a:off x="7165072" y="1294931"/>
            <a:ext cx="4279763" cy="1213209"/>
          </a:xfrm>
          <a:prstGeom prst="rect">
            <a:avLst/>
          </a:prstGeom>
        </p:spPr>
      </p:pic>
    </p:spTree>
    <p:extLst>
      <p:ext uri="{BB962C8B-B14F-4D97-AF65-F5344CB8AC3E}">
        <p14:creationId xmlns:p14="http://schemas.microsoft.com/office/powerpoint/2010/main" val="2478534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1669</Words>
  <Application>Microsoft Office PowerPoint</Application>
  <PresentationFormat>Widescreen</PresentationFormat>
  <Paragraphs>166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corporate-s</vt:lpstr>
      <vt:lpstr>ReithSans</vt:lpstr>
      <vt:lpstr>Office Theme</vt:lpstr>
      <vt:lpstr>Mount House School Baking Booklet Spring Term 2</vt:lpstr>
      <vt:lpstr>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 House School Baking Booklet Sprint Term 2</dc:title>
  <dc:creator>Tash Hillcoat-Hyde</dc:creator>
  <cp:lastModifiedBy>Fiona Coope</cp:lastModifiedBy>
  <cp:revision>62</cp:revision>
  <dcterms:created xsi:type="dcterms:W3CDTF">2024-02-15T12:23:10Z</dcterms:created>
  <dcterms:modified xsi:type="dcterms:W3CDTF">2025-02-14T13:38:28Z</dcterms:modified>
</cp:coreProperties>
</file>